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397" r:id="rId2"/>
    <p:sldId id="290" r:id="rId3"/>
    <p:sldId id="348" r:id="rId4"/>
    <p:sldId id="349" r:id="rId5"/>
    <p:sldId id="291" r:id="rId6"/>
    <p:sldId id="274" r:id="rId7"/>
    <p:sldId id="350" r:id="rId8"/>
    <p:sldId id="283" r:id="rId9"/>
    <p:sldId id="320" r:id="rId10"/>
    <p:sldId id="321" r:id="rId11"/>
    <p:sldId id="322" r:id="rId12"/>
    <p:sldId id="280" r:id="rId13"/>
    <p:sldId id="258" r:id="rId14"/>
    <p:sldId id="277" r:id="rId15"/>
    <p:sldId id="278" r:id="rId16"/>
    <p:sldId id="282" r:id="rId17"/>
    <p:sldId id="357" r:id="rId18"/>
    <p:sldId id="356" r:id="rId19"/>
    <p:sldId id="325" r:id="rId20"/>
    <p:sldId id="275" r:id="rId21"/>
    <p:sldId id="382" r:id="rId22"/>
    <p:sldId id="399" r:id="rId23"/>
    <p:sldId id="400" r:id="rId24"/>
    <p:sldId id="302" r:id="rId25"/>
    <p:sldId id="292" r:id="rId26"/>
    <p:sldId id="296" r:id="rId27"/>
    <p:sldId id="295" r:id="rId28"/>
    <p:sldId id="297" r:id="rId29"/>
    <p:sldId id="298" r:id="rId30"/>
    <p:sldId id="299" r:id="rId31"/>
    <p:sldId id="300" r:id="rId32"/>
    <p:sldId id="270" r:id="rId33"/>
    <p:sldId id="273" r:id="rId34"/>
    <p:sldId id="269" r:id="rId35"/>
    <p:sldId id="335" r:id="rId36"/>
    <p:sldId id="336" r:id="rId37"/>
    <p:sldId id="271" r:id="rId38"/>
    <p:sldId id="268" r:id="rId39"/>
    <p:sldId id="285" r:id="rId40"/>
    <p:sldId id="289" r:id="rId41"/>
    <p:sldId id="293" r:id="rId42"/>
    <p:sldId id="315" r:id="rId43"/>
    <p:sldId id="316" r:id="rId44"/>
    <p:sldId id="261" r:id="rId45"/>
    <p:sldId id="331" r:id="rId46"/>
    <p:sldId id="351" r:id="rId47"/>
    <p:sldId id="352" r:id="rId48"/>
    <p:sldId id="353" r:id="rId49"/>
    <p:sldId id="364" r:id="rId50"/>
    <p:sldId id="326" r:id="rId51"/>
    <p:sldId id="367" r:id="rId52"/>
    <p:sldId id="368" r:id="rId53"/>
    <p:sldId id="369" r:id="rId54"/>
    <p:sldId id="366" r:id="rId55"/>
    <p:sldId id="371" r:id="rId56"/>
    <p:sldId id="338" r:id="rId57"/>
    <p:sldId id="394" r:id="rId58"/>
    <p:sldId id="339" r:id="rId59"/>
    <p:sldId id="372" r:id="rId60"/>
    <p:sldId id="342" r:id="rId61"/>
    <p:sldId id="345" r:id="rId62"/>
    <p:sldId id="343" r:id="rId63"/>
    <p:sldId id="395" r:id="rId64"/>
    <p:sldId id="396" r:id="rId65"/>
    <p:sldId id="392" r:id="rId66"/>
    <p:sldId id="378" r:id="rId67"/>
    <p:sldId id="375" r:id="rId68"/>
    <p:sldId id="376" r:id="rId69"/>
    <p:sldId id="377" r:id="rId70"/>
    <p:sldId id="303" r:id="rId71"/>
    <p:sldId id="405" r:id="rId72"/>
    <p:sldId id="308" r:id="rId73"/>
    <p:sldId id="304" r:id="rId74"/>
    <p:sldId id="380" r:id="rId75"/>
    <p:sldId id="385" r:id="rId76"/>
    <p:sldId id="386" r:id="rId77"/>
    <p:sldId id="387" r:id="rId78"/>
    <p:sldId id="402" r:id="rId79"/>
    <p:sldId id="403" r:id="rId80"/>
    <p:sldId id="404" r:id="rId81"/>
    <p:sldId id="406" r:id="rId82"/>
    <p:sldId id="393" r:id="rId83"/>
    <p:sldId id="388" r:id="rId84"/>
    <p:sldId id="389" r:id="rId85"/>
    <p:sldId id="390" r:id="rId86"/>
    <p:sldId id="391" r:id="rId87"/>
    <p:sldId id="288" r:id="rId88"/>
    <p:sldId id="358" r:id="rId89"/>
    <p:sldId id="359" r:id="rId90"/>
    <p:sldId id="360" r:id="rId91"/>
    <p:sldId id="381" r:id="rId92"/>
    <p:sldId id="398" r:id="rId93"/>
    <p:sldId id="407" r:id="rId94"/>
    <p:sldId id="401" r:id="rId95"/>
    <p:sldId id="318" r:id="rId9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7644" autoAdjust="0"/>
  </p:normalViewPr>
  <p:slideViewPr>
    <p:cSldViewPr>
      <p:cViewPr>
        <p:scale>
          <a:sx n="100" d="100"/>
          <a:sy n="100" d="100"/>
        </p:scale>
        <p:origin x="1960" y="2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notesMaster" Target="notesMasters/notesMaster1.xml"/><Relationship Id="rId98" Type="http://schemas.openxmlformats.org/officeDocument/2006/relationships/presProps" Target="presProps.xml"/><Relationship Id="rId9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theme" Target="theme/theme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2013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工作表1!$A$2</c:f>
              <c:strCache>
                <c:ptCount val="1"/>
                <c:pt idx="0">
                  <c:v>類別 1</c:v>
                </c:pt>
              </c:strCache>
            </c:strRef>
          </c:cat>
          <c:val>
            <c:numRef>
              <c:f>工作表1!$B$2</c:f>
              <c:numCache>
                <c:formatCode>General</c:formatCode>
                <c:ptCount val="1"/>
                <c:pt idx="0">
                  <c:v>70.0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2014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工作表1!$A$2</c:f>
              <c:strCache>
                <c:ptCount val="1"/>
                <c:pt idx="0">
                  <c:v>類別 1</c:v>
                </c:pt>
              </c:strCache>
            </c:strRef>
          </c:cat>
          <c:val>
            <c:numRef>
              <c:f>工作表1!$C$2</c:f>
              <c:numCache>
                <c:formatCode>General</c:formatCode>
                <c:ptCount val="1"/>
                <c:pt idx="0">
                  <c:v>400.0</c:v>
                </c:pt>
              </c:numCache>
            </c:numRef>
          </c:val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2015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工作表1!$A$2</c:f>
              <c:strCache>
                <c:ptCount val="1"/>
                <c:pt idx="0">
                  <c:v>類別 1</c:v>
                </c:pt>
              </c:strCache>
            </c:strRef>
          </c:cat>
          <c:val>
            <c:numRef>
              <c:f>工作表1!$D$2</c:f>
              <c:numCache>
                <c:formatCode>General</c:formatCode>
                <c:ptCount val="1"/>
                <c:pt idx="0">
                  <c:v>270.0</c:v>
                </c:pt>
              </c:numCache>
            </c:numRef>
          </c:val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2016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工作表1!$A$2</c:f>
              <c:strCache>
                <c:ptCount val="1"/>
                <c:pt idx="0">
                  <c:v>類別 1</c:v>
                </c:pt>
              </c:strCache>
            </c:strRef>
          </c:cat>
          <c:val>
            <c:numRef>
              <c:f>工作表1!$E$2</c:f>
              <c:numCache>
                <c:formatCode>General</c:formatCode>
                <c:ptCount val="1"/>
                <c:pt idx="0">
                  <c:v>800.0</c:v>
                </c:pt>
              </c:numCache>
            </c:numRef>
          </c:val>
        </c:ser>
        <c:ser>
          <c:idx val="4"/>
          <c:order val="4"/>
          <c:tx>
            <c:strRef>
              <c:f>工作表1!$F$1</c:f>
              <c:strCache>
                <c:ptCount val="1"/>
                <c:pt idx="0">
                  <c:v>2017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工作表1!$A$2</c:f>
              <c:strCache>
                <c:ptCount val="1"/>
                <c:pt idx="0">
                  <c:v>類別 1</c:v>
                </c:pt>
              </c:strCache>
            </c:strRef>
          </c:cat>
          <c:val>
            <c:numRef>
              <c:f>工作表1!$F$2</c:f>
              <c:numCache>
                <c:formatCode>General</c:formatCode>
                <c:ptCount val="1"/>
                <c:pt idx="0">
                  <c:v>4200.0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144890160"/>
        <c:axId val="2145085408"/>
      </c:barChart>
      <c:catAx>
        <c:axId val="214489016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2145085408"/>
        <c:crosses val="autoZero"/>
        <c:auto val="1"/>
        <c:lblAlgn val="ctr"/>
        <c:lblOffset val="100"/>
        <c:noMultiLvlLbl val="0"/>
      </c:catAx>
      <c:valAx>
        <c:axId val="2145085408"/>
        <c:scaling>
          <c:orientation val="minMax"/>
        </c:scaling>
        <c:delete val="0"/>
        <c:axPos val="l"/>
        <c:majorGridlines/>
        <c:title>
          <c:tx>
            <c:rich>
              <a:bodyPr rot="0" vert="wordArtVertRtl"/>
              <a:lstStyle/>
              <a:p>
                <a:pPr>
                  <a:defRPr/>
                </a:pPr>
                <a:r>
                  <a:rPr lang="en-US" altLang="zh-TW" dirty="0" smtClean="0"/>
                  <a:t>USD</a:t>
                </a:r>
                <a:endParaRPr lang="zh-TW" alt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14489016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2014</c:v>
                </c:pt>
              </c:strCache>
            </c:strRef>
          </c:tx>
          <c:invertIfNegative val="0"/>
          <c:cat>
            <c:strRef>
              <c:f>工作表1!$A$2:$A$3</c:f>
              <c:strCache>
                <c:ptCount val="2"/>
                <c:pt idx="0">
                  <c:v>Bitcoin</c:v>
                </c:pt>
                <c:pt idx="1">
                  <c:v>定存</c:v>
                </c:pt>
              </c:strCache>
            </c:strRef>
          </c:cat>
          <c:val>
            <c:numRef>
              <c:f>工作表1!$B$2:$B$3</c:f>
              <c:numCache>
                <c:formatCode>0.00%</c:formatCode>
                <c:ptCount val="2"/>
                <c:pt idx="0" formatCode="0%">
                  <c:v>4.71</c:v>
                </c:pt>
                <c:pt idx="1">
                  <c:v>0.0147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2015</c:v>
                </c:pt>
              </c:strCache>
            </c:strRef>
          </c:tx>
          <c:invertIfNegative val="0"/>
          <c:cat>
            <c:strRef>
              <c:f>工作表1!$A$2:$A$3</c:f>
              <c:strCache>
                <c:ptCount val="2"/>
                <c:pt idx="0">
                  <c:v>Bitcoin</c:v>
                </c:pt>
                <c:pt idx="1">
                  <c:v>定存</c:v>
                </c:pt>
              </c:strCache>
            </c:strRef>
          </c:cat>
          <c:val>
            <c:numRef>
              <c:f>工作表1!$C$2:$C$3</c:f>
              <c:numCache>
                <c:formatCode>0.00%</c:formatCode>
                <c:ptCount val="2"/>
                <c:pt idx="0" formatCode="0%">
                  <c:v>2.85</c:v>
                </c:pt>
                <c:pt idx="1">
                  <c:v>0.0147</c:v>
                </c:pt>
              </c:numCache>
            </c:numRef>
          </c:val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2016</c:v>
                </c:pt>
              </c:strCache>
            </c:strRef>
          </c:tx>
          <c:invertIfNegative val="0"/>
          <c:cat>
            <c:strRef>
              <c:f>工作表1!$A$2:$A$3</c:f>
              <c:strCache>
                <c:ptCount val="2"/>
                <c:pt idx="0">
                  <c:v>Bitcoin</c:v>
                </c:pt>
                <c:pt idx="1">
                  <c:v>定存</c:v>
                </c:pt>
              </c:strCache>
            </c:strRef>
          </c:cat>
          <c:val>
            <c:numRef>
              <c:f>工作表1!$D$2:$D$3</c:f>
              <c:numCache>
                <c:formatCode>0.00%</c:formatCode>
                <c:ptCount val="2"/>
                <c:pt idx="0" formatCode="0%">
                  <c:v>10.42</c:v>
                </c:pt>
                <c:pt idx="1">
                  <c:v>0.01295</c:v>
                </c:pt>
              </c:numCache>
            </c:numRef>
          </c:val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2017</c:v>
                </c:pt>
              </c:strCache>
            </c:strRef>
          </c:tx>
          <c:invertIfNegative val="0"/>
          <c:cat>
            <c:strRef>
              <c:f>工作表1!$A$2:$A$3</c:f>
              <c:strCache>
                <c:ptCount val="2"/>
                <c:pt idx="0">
                  <c:v>Bitcoin</c:v>
                </c:pt>
                <c:pt idx="1">
                  <c:v>定存</c:v>
                </c:pt>
              </c:strCache>
            </c:strRef>
          </c:cat>
          <c:val>
            <c:numRef>
              <c:f>工作表1!$E$2:$E$3</c:f>
              <c:numCache>
                <c:formatCode>0.00%</c:formatCode>
                <c:ptCount val="2"/>
                <c:pt idx="0" formatCode="0%">
                  <c:v>59.0</c:v>
                </c:pt>
                <c:pt idx="1">
                  <c:v>0.01115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45153680"/>
        <c:axId val="2145156768"/>
      </c:barChart>
      <c:catAx>
        <c:axId val="21451536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145156768"/>
        <c:crosses val="autoZero"/>
        <c:auto val="1"/>
        <c:lblAlgn val="ctr"/>
        <c:lblOffset val="100"/>
        <c:noMultiLvlLbl val="0"/>
      </c:catAx>
      <c:valAx>
        <c:axId val="2145156768"/>
        <c:scaling>
          <c:orientation val="minMax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crossAx val="214515368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4C1653-6262-462A-AA2E-70F41EC9415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AA6412AB-8278-4403-995A-09F49474EA8E}">
      <dgm:prSet phldrT="[文字]"/>
      <dgm:spPr/>
      <dgm:t>
        <a:bodyPr/>
        <a:lstStyle/>
        <a:p>
          <a:r>
            <a:rPr lang="en-US" altLang="zh-TW" dirty="0" smtClean="0"/>
            <a:t>2008</a:t>
          </a:r>
          <a:r>
            <a:rPr lang="zh-TW" altLang="en-US" dirty="0" smtClean="0"/>
            <a:t>年</a:t>
          </a:r>
          <a:r>
            <a:rPr lang="en-US" altLang="zh-TW" dirty="0" smtClean="0"/>
            <a:t>11</a:t>
          </a:r>
          <a:r>
            <a:rPr lang="zh-TW" altLang="en-US" dirty="0" smtClean="0"/>
            <a:t>月</a:t>
          </a:r>
          <a:endParaRPr lang="zh-TW" altLang="en-US" dirty="0"/>
        </a:p>
      </dgm:t>
    </dgm:pt>
    <dgm:pt modelId="{4CD58A90-393B-4574-B4B4-4FFB3DD8F0B2}" type="parTrans" cxnId="{FDA0A36E-FD0F-449E-8FFE-9C92DDB941F0}">
      <dgm:prSet/>
      <dgm:spPr/>
      <dgm:t>
        <a:bodyPr/>
        <a:lstStyle/>
        <a:p>
          <a:endParaRPr lang="zh-TW" altLang="en-US"/>
        </a:p>
      </dgm:t>
    </dgm:pt>
    <dgm:pt modelId="{E2C9C1F6-BF4F-4BCC-8D57-211AAC57FE7D}" type="sibTrans" cxnId="{FDA0A36E-FD0F-449E-8FFE-9C92DDB941F0}">
      <dgm:prSet/>
      <dgm:spPr/>
      <dgm:t>
        <a:bodyPr/>
        <a:lstStyle/>
        <a:p>
          <a:endParaRPr lang="zh-TW" altLang="en-US"/>
        </a:p>
      </dgm:t>
    </dgm:pt>
    <dgm:pt modelId="{47AEAEDC-6CD9-49B8-98EF-45124AC8CC43}">
      <dgm:prSet phldrT="[文字]"/>
      <dgm:spPr/>
      <dgm:t>
        <a:bodyPr/>
        <a:lstStyle/>
        <a:p>
          <a:r>
            <a:rPr lang="en-US" altLang="zh-TW" dirty="0" smtClean="0"/>
            <a:t>2009</a:t>
          </a:r>
          <a:r>
            <a:rPr lang="zh-TW" altLang="en-US" dirty="0" smtClean="0"/>
            <a:t>年</a:t>
          </a:r>
          <a:r>
            <a:rPr lang="en-US" altLang="zh-TW" dirty="0" smtClean="0"/>
            <a:t>1</a:t>
          </a:r>
          <a:r>
            <a:rPr lang="zh-TW" altLang="en-US" dirty="0" smtClean="0"/>
            <a:t>月</a:t>
          </a:r>
          <a:endParaRPr lang="zh-TW" altLang="en-US" dirty="0"/>
        </a:p>
      </dgm:t>
    </dgm:pt>
    <dgm:pt modelId="{028EF5E8-396B-4842-B516-92F9D46C525B}" type="parTrans" cxnId="{809C3FE7-25D5-4CF1-AECA-E1D3A4B3A95B}">
      <dgm:prSet/>
      <dgm:spPr/>
      <dgm:t>
        <a:bodyPr/>
        <a:lstStyle/>
        <a:p>
          <a:endParaRPr lang="zh-TW" altLang="en-US"/>
        </a:p>
      </dgm:t>
    </dgm:pt>
    <dgm:pt modelId="{CD4A6534-574B-4456-A092-2C89B37F8690}" type="sibTrans" cxnId="{809C3FE7-25D5-4CF1-AECA-E1D3A4B3A95B}">
      <dgm:prSet/>
      <dgm:spPr/>
      <dgm:t>
        <a:bodyPr/>
        <a:lstStyle/>
        <a:p>
          <a:endParaRPr lang="zh-TW" altLang="en-US"/>
        </a:p>
      </dgm:t>
    </dgm:pt>
    <dgm:pt modelId="{4E15C8E2-C215-482E-BB3C-145A36CC320A}">
      <dgm:prSet/>
      <dgm:spPr/>
      <dgm:t>
        <a:bodyPr/>
        <a:lstStyle/>
        <a:p>
          <a:r>
            <a:rPr lang="zh-TW" altLang="en-US" b="0" i="0" dirty="0" smtClean="0"/>
            <a:t>一份署名中本聰的論文被發表在網路上，標題為</a:t>
          </a:r>
          <a:r>
            <a:rPr lang="en-US" altLang="zh-TW" b="0" i="0" dirty="0" smtClean="0"/>
            <a:t>《</a:t>
          </a:r>
          <a:r>
            <a:rPr lang="zh-TW" altLang="en-US" b="0" i="0" dirty="0" smtClean="0"/>
            <a:t>比特幣：對等網路電子現金系統</a:t>
          </a:r>
          <a:r>
            <a:rPr lang="en-US" altLang="zh-TW" b="0" i="0" dirty="0" smtClean="0"/>
            <a:t>》</a:t>
          </a:r>
          <a:r>
            <a:rPr lang="zh-TW" altLang="en-US" b="0" i="0" dirty="0" smtClean="0"/>
            <a:t>（</a:t>
          </a:r>
          <a:r>
            <a:rPr lang="en-US" b="0" i="1" dirty="0" smtClean="0"/>
            <a:t>Bitcoin: A Peer-to-Peer Electronic Cash System</a:t>
          </a:r>
          <a:r>
            <a:rPr lang="en-US" b="0" i="0" dirty="0" smtClean="0"/>
            <a:t>）</a:t>
          </a:r>
          <a:endParaRPr lang="zh-TW" altLang="en-US" dirty="0"/>
        </a:p>
      </dgm:t>
    </dgm:pt>
    <dgm:pt modelId="{B107A031-2562-4725-9B6D-0977D7DAAEB2}" type="parTrans" cxnId="{80E38BA7-6623-4380-A904-CCB86F7087DE}">
      <dgm:prSet/>
      <dgm:spPr/>
      <dgm:t>
        <a:bodyPr/>
        <a:lstStyle/>
        <a:p>
          <a:endParaRPr lang="zh-TW" altLang="en-US"/>
        </a:p>
      </dgm:t>
    </dgm:pt>
    <dgm:pt modelId="{1F1C5331-5C5E-474D-B1FD-6A8222146356}" type="sibTrans" cxnId="{80E38BA7-6623-4380-A904-CCB86F7087DE}">
      <dgm:prSet/>
      <dgm:spPr/>
      <dgm:t>
        <a:bodyPr/>
        <a:lstStyle/>
        <a:p>
          <a:endParaRPr lang="zh-TW" altLang="en-US"/>
        </a:p>
      </dgm:t>
    </dgm:pt>
    <dgm:pt modelId="{F54278B4-88AE-48BC-9725-D9AC1172DF3E}">
      <dgm:prSet phldrT="[文字]"/>
      <dgm:spPr/>
      <dgm:t>
        <a:bodyPr/>
        <a:lstStyle/>
        <a:p>
          <a:r>
            <a:rPr lang="zh-TW" altLang="en-US" b="0" i="0" dirty="0" smtClean="0"/>
            <a:t>推出了第一個開源的比特幣客戶端軟體，中本聰使用該軟體對第一個比特幣「區塊」（</a:t>
          </a:r>
          <a:r>
            <a:rPr lang="en-US" altLang="zh-TW" b="0" i="0" dirty="0" smtClean="0"/>
            <a:t>block</a:t>
          </a:r>
          <a:r>
            <a:rPr lang="zh-TW" altLang="en-US" b="0" i="0" dirty="0" smtClean="0"/>
            <a:t>，又稱為創始區塊，</a:t>
          </a:r>
          <a:r>
            <a:rPr lang="en-US" altLang="zh-TW" b="0" i="0" dirty="0" smtClean="0"/>
            <a:t>genesis block</a:t>
          </a:r>
          <a:r>
            <a:rPr lang="zh-TW" altLang="en-US" b="0" i="0" dirty="0" smtClean="0"/>
            <a:t>）進行「挖礦」（</a:t>
          </a:r>
          <a:r>
            <a:rPr lang="en-US" altLang="zh-TW" b="0" i="0" dirty="0" smtClean="0"/>
            <a:t>mining</a:t>
          </a:r>
          <a:r>
            <a:rPr lang="zh-TW" altLang="en-US" b="0" i="0" dirty="0" smtClean="0"/>
            <a:t>），並獲得了第一批的</a:t>
          </a:r>
          <a:r>
            <a:rPr lang="en-US" altLang="zh-TW" b="0" i="0" dirty="0" smtClean="0"/>
            <a:t>50</a:t>
          </a:r>
          <a:r>
            <a:rPr lang="zh-TW" altLang="en-US" b="0" i="0" dirty="0" smtClean="0"/>
            <a:t>個比特幣</a:t>
          </a:r>
          <a:endParaRPr lang="zh-TW" altLang="en-US" dirty="0"/>
        </a:p>
      </dgm:t>
    </dgm:pt>
    <dgm:pt modelId="{941EC579-7FC3-4FEB-8C14-EF78085D6203}" type="parTrans" cxnId="{FDB83C37-9862-43B3-864D-0BC6ED277D63}">
      <dgm:prSet/>
      <dgm:spPr/>
      <dgm:t>
        <a:bodyPr/>
        <a:lstStyle/>
        <a:p>
          <a:endParaRPr lang="zh-TW" altLang="en-US"/>
        </a:p>
      </dgm:t>
    </dgm:pt>
    <dgm:pt modelId="{B95FD799-DC8B-4AD4-A4F4-8CFE90BA7F8C}" type="sibTrans" cxnId="{FDB83C37-9862-43B3-864D-0BC6ED277D63}">
      <dgm:prSet/>
      <dgm:spPr/>
      <dgm:t>
        <a:bodyPr/>
        <a:lstStyle/>
        <a:p>
          <a:endParaRPr lang="zh-TW" altLang="en-US"/>
        </a:p>
      </dgm:t>
    </dgm:pt>
    <dgm:pt modelId="{97643123-DB96-41E2-8E0E-0C52E239CD34}" type="pres">
      <dgm:prSet presAssocID="{7B4C1653-6262-462A-AA2E-70F41EC9415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AC0BB063-8D1A-40A0-870F-5C7C85BB5DC7}" type="pres">
      <dgm:prSet presAssocID="{AA6412AB-8278-4403-995A-09F49474EA8E}" presName="parentLin" presStyleCnt="0"/>
      <dgm:spPr/>
    </dgm:pt>
    <dgm:pt modelId="{BD7DC11C-DCD7-40E2-A5D2-D9DF6F067607}" type="pres">
      <dgm:prSet presAssocID="{AA6412AB-8278-4403-995A-09F49474EA8E}" presName="parentLeftMargin" presStyleLbl="node1" presStyleIdx="0" presStyleCnt="2"/>
      <dgm:spPr/>
      <dgm:t>
        <a:bodyPr/>
        <a:lstStyle/>
        <a:p>
          <a:endParaRPr lang="zh-TW" altLang="en-US"/>
        </a:p>
      </dgm:t>
    </dgm:pt>
    <dgm:pt modelId="{7F8C65D4-B89F-4209-8508-FFA63E474DB1}" type="pres">
      <dgm:prSet presAssocID="{AA6412AB-8278-4403-995A-09F49474EA8E}" presName="parentText" presStyleLbl="node1" presStyleIdx="0" presStyleCnt="2" custScaleX="38696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919530C-9D51-4D75-9576-8D4E58771B61}" type="pres">
      <dgm:prSet presAssocID="{AA6412AB-8278-4403-995A-09F49474EA8E}" presName="negativeSpace" presStyleCnt="0"/>
      <dgm:spPr/>
    </dgm:pt>
    <dgm:pt modelId="{F85D4E9C-F307-47B3-AC78-E86AA211416B}" type="pres">
      <dgm:prSet presAssocID="{AA6412AB-8278-4403-995A-09F49474EA8E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8D5FF84-47CA-4777-AE46-3CBCD9329948}" type="pres">
      <dgm:prSet presAssocID="{E2C9C1F6-BF4F-4BCC-8D57-211AAC57FE7D}" presName="spaceBetweenRectangles" presStyleCnt="0"/>
      <dgm:spPr/>
    </dgm:pt>
    <dgm:pt modelId="{8592E5DF-9406-4C1B-BE80-1340AE3BB95A}" type="pres">
      <dgm:prSet presAssocID="{47AEAEDC-6CD9-49B8-98EF-45124AC8CC43}" presName="parentLin" presStyleCnt="0"/>
      <dgm:spPr/>
    </dgm:pt>
    <dgm:pt modelId="{839F07BA-D303-4E32-9150-2D9F55E0ADFD}" type="pres">
      <dgm:prSet presAssocID="{47AEAEDC-6CD9-49B8-98EF-45124AC8CC43}" presName="parentLeftMargin" presStyleLbl="node1" presStyleIdx="0" presStyleCnt="2"/>
      <dgm:spPr/>
      <dgm:t>
        <a:bodyPr/>
        <a:lstStyle/>
        <a:p>
          <a:endParaRPr lang="zh-TW" altLang="en-US"/>
        </a:p>
      </dgm:t>
    </dgm:pt>
    <dgm:pt modelId="{4EBB1E67-6489-4043-9A6D-2376F8C14A38}" type="pres">
      <dgm:prSet presAssocID="{47AEAEDC-6CD9-49B8-98EF-45124AC8CC43}" presName="parentText" presStyleLbl="node1" presStyleIdx="1" presStyleCnt="2" custScaleX="3937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417C7B1-42C2-4301-8C5E-338557C3C733}" type="pres">
      <dgm:prSet presAssocID="{47AEAEDC-6CD9-49B8-98EF-45124AC8CC43}" presName="negativeSpace" presStyleCnt="0"/>
      <dgm:spPr/>
    </dgm:pt>
    <dgm:pt modelId="{4FE33BE9-DB7C-4F18-BCB5-C655C250FDE9}" type="pres">
      <dgm:prSet presAssocID="{47AEAEDC-6CD9-49B8-98EF-45124AC8CC43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FF20A22-C2D4-459D-BFD6-8DA14D969066}" type="presOf" srcId="{AA6412AB-8278-4403-995A-09F49474EA8E}" destId="{7F8C65D4-B89F-4209-8508-FFA63E474DB1}" srcOrd="1" destOrd="0" presId="urn:microsoft.com/office/officeart/2005/8/layout/list1"/>
    <dgm:cxn modelId="{3A504F04-2B55-41AB-8E28-87433CE31545}" type="presOf" srcId="{47AEAEDC-6CD9-49B8-98EF-45124AC8CC43}" destId="{4EBB1E67-6489-4043-9A6D-2376F8C14A38}" srcOrd="1" destOrd="0" presId="urn:microsoft.com/office/officeart/2005/8/layout/list1"/>
    <dgm:cxn modelId="{809C3FE7-25D5-4CF1-AECA-E1D3A4B3A95B}" srcId="{7B4C1653-6262-462A-AA2E-70F41EC94155}" destId="{47AEAEDC-6CD9-49B8-98EF-45124AC8CC43}" srcOrd="1" destOrd="0" parTransId="{028EF5E8-396B-4842-B516-92F9D46C525B}" sibTransId="{CD4A6534-574B-4456-A092-2C89B37F8690}"/>
    <dgm:cxn modelId="{B5DA82F6-93EE-4F51-B5C6-3F8C1A2D3BD9}" type="presOf" srcId="{7B4C1653-6262-462A-AA2E-70F41EC94155}" destId="{97643123-DB96-41E2-8E0E-0C52E239CD34}" srcOrd="0" destOrd="0" presId="urn:microsoft.com/office/officeart/2005/8/layout/list1"/>
    <dgm:cxn modelId="{FDB83C37-9862-43B3-864D-0BC6ED277D63}" srcId="{47AEAEDC-6CD9-49B8-98EF-45124AC8CC43}" destId="{F54278B4-88AE-48BC-9725-D9AC1172DF3E}" srcOrd="0" destOrd="0" parTransId="{941EC579-7FC3-4FEB-8C14-EF78085D6203}" sibTransId="{B95FD799-DC8B-4AD4-A4F4-8CFE90BA7F8C}"/>
    <dgm:cxn modelId="{3532F1D7-6588-4E10-AFE1-3F73026EB374}" type="presOf" srcId="{47AEAEDC-6CD9-49B8-98EF-45124AC8CC43}" destId="{839F07BA-D303-4E32-9150-2D9F55E0ADFD}" srcOrd="0" destOrd="0" presId="urn:microsoft.com/office/officeart/2005/8/layout/list1"/>
    <dgm:cxn modelId="{0E939C4D-83A3-4D3C-9286-0F0CA359F2EE}" type="presOf" srcId="{4E15C8E2-C215-482E-BB3C-145A36CC320A}" destId="{F85D4E9C-F307-47B3-AC78-E86AA211416B}" srcOrd="0" destOrd="0" presId="urn:microsoft.com/office/officeart/2005/8/layout/list1"/>
    <dgm:cxn modelId="{128AFCFC-BA57-467D-A0C2-7A2ACA784B6F}" type="presOf" srcId="{AA6412AB-8278-4403-995A-09F49474EA8E}" destId="{BD7DC11C-DCD7-40E2-A5D2-D9DF6F067607}" srcOrd="0" destOrd="0" presId="urn:microsoft.com/office/officeart/2005/8/layout/list1"/>
    <dgm:cxn modelId="{80E38BA7-6623-4380-A904-CCB86F7087DE}" srcId="{AA6412AB-8278-4403-995A-09F49474EA8E}" destId="{4E15C8E2-C215-482E-BB3C-145A36CC320A}" srcOrd="0" destOrd="0" parTransId="{B107A031-2562-4725-9B6D-0977D7DAAEB2}" sibTransId="{1F1C5331-5C5E-474D-B1FD-6A8222146356}"/>
    <dgm:cxn modelId="{FDA0A36E-FD0F-449E-8FFE-9C92DDB941F0}" srcId="{7B4C1653-6262-462A-AA2E-70F41EC94155}" destId="{AA6412AB-8278-4403-995A-09F49474EA8E}" srcOrd="0" destOrd="0" parTransId="{4CD58A90-393B-4574-B4B4-4FFB3DD8F0B2}" sibTransId="{E2C9C1F6-BF4F-4BCC-8D57-211AAC57FE7D}"/>
    <dgm:cxn modelId="{DD4404CD-7B7C-45F7-90B7-2D6CE8B33607}" type="presOf" srcId="{F54278B4-88AE-48BC-9725-D9AC1172DF3E}" destId="{4FE33BE9-DB7C-4F18-BCB5-C655C250FDE9}" srcOrd="0" destOrd="0" presId="urn:microsoft.com/office/officeart/2005/8/layout/list1"/>
    <dgm:cxn modelId="{6F117206-3025-45A9-9A27-21F61B9D46DB}" type="presParOf" srcId="{97643123-DB96-41E2-8E0E-0C52E239CD34}" destId="{AC0BB063-8D1A-40A0-870F-5C7C85BB5DC7}" srcOrd="0" destOrd="0" presId="urn:microsoft.com/office/officeart/2005/8/layout/list1"/>
    <dgm:cxn modelId="{9FF882BA-2444-486B-BC75-9BAC3FDF7391}" type="presParOf" srcId="{AC0BB063-8D1A-40A0-870F-5C7C85BB5DC7}" destId="{BD7DC11C-DCD7-40E2-A5D2-D9DF6F067607}" srcOrd="0" destOrd="0" presId="urn:microsoft.com/office/officeart/2005/8/layout/list1"/>
    <dgm:cxn modelId="{6254D582-BEFD-4CCF-951C-324393B0AAE4}" type="presParOf" srcId="{AC0BB063-8D1A-40A0-870F-5C7C85BB5DC7}" destId="{7F8C65D4-B89F-4209-8508-FFA63E474DB1}" srcOrd="1" destOrd="0" presId="urn:microsoft.com/office/officeart/2005/8/layout/list1"/>
    <dgm:cxn modelId="{DE506AAC-5691-4860-951A-7673F7D67870}" type="presParOf" srcId="{97643123-DB96-41E2-8E0E-0C52E239CD34}" destId="{5919530C-9D51-4D75-9576-8D4E58771B61}" srcOrd="1" destOrd="0" presId="urn:microsoft.com/office/officeart/2005/8/layout/list1"/>
    <dgm:cxn modelId="{E80DC288-5A7A-4A08-99CE-17688F084B1E}" type="presParOf" srcId="{97643123-DB96-41E2-8E0E-0C52E239CD34}" destId="{F85D4E9C-F307-47B3-AC78-E86AA211416B}" srcOrd="2" destOrd="0" presId="urn:microsoft.com/office/officeart/2005/8/layout/list1"/>
    <dgm:cxn modelId="{8323564D-5087-4FEA-996A-E8F083EE0720}" type="presParOf" srcId="{97643123-DB96-41E2-8E0E-0C52E239CD34}" destId="{78D5FF84-47CA-4777-AE46-3CBCD9329948}" srcOrd="3" destOrd="0" presId="urn:microsoft.com/office/officeart/2005/8/layout/list1"/>
    <dgm:cxn modelId="{C920F705-2950-42F6-93CB-069EB0C30233}" type="presParOf" srcId="{97643123-DB96-41E2-8E0E-0C52E239CD34}" destId="{8592E5DF-9406-4C1B-BE80-1340AE3BB95A}" srcOrd="4" destOrd="0" presId="urn:microsoft.com/office/officeart/2005/8/layout/list1"/>
    <dgm:cxn modelId="{3CB599AE-97FE-4BFC-833B-1241610EE2F4}" type="presParOf" srcId="{8592E5DF-9406-4C1B-BE80-1340AE3BB95A}" destId="{839F07BA-D303-4E32-9150-2D9F55E0ADFD}" srcOrd="0" destOrd="0" presId="urn:microsoft.com/office/officeart/2005/8/layout/list1"/>
    <dgm:cxn modelId="{269A56A1-6F38-4F0B-A1C8-C4F66AE5D514}" type="presParOf" srcId="{8592E5DF-9406-4C1B-BE80-1340AE3BB95A}" destId="{4EBB1E67-6489-4043-9A6D-2376F8C14A38}" srcOrd="1" destOrd="0" presId="urn:microsoft.com/office/officeart/2005/8/layout/list1"/>
    <dgm:cxn modelId="{C0734431-96CB-4A4C-9E5B-6F1E5FEFA114}" type="presParOf" srcId="{97643123-DB96-41E2-8E0E-0C52E239CD34}" destId="{3417C7B1-42C2-4301-8C5E-338557C3C733}" srcOrd="5" destOrd="0" presId="urn:microsoft.com/office/officeart/2005/8/layout/list1"/>
    <dgm:cxn modelId="{F514E10F-BCD5-4149-8855-4C95BCAB4868}" type="presParOf" srcId="{97643123-DB96-41E2-8E0E-0C52E239CD34}" destId="{4FE33BE9-DB7C-4F18-BCB5-C655C250FDE9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4C1653-6262-462A-AA2E-70F41EC9415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AA6412AB-8278-4403-995A-09F49474EA8E}">
      <dgm:prSet phldrT="[文字]"/>
      <dgm:spPr/>
      <dgm:t>
        <a:bodyPr/>
        <a:lstStyle/>
        <a:p>
          <a:r>
            <a:rPr lang="en-US" altLang="zh-TW" b="0" i="0" dirty="0" smtClean="0"/>
            <a:t>2010</a:t>
          </a:r>
          <a:r>
            <a:rPr lang="zh-TW" altLang="en-US" b="0" i="0" dirty="0" smtClean="0"/>
            <a:t>年</a:t>
          </a:r>
          <a:r>
            <a:rPr lang="en-US" altLang="zh-TW" b="0" i="0" dirty="0" smtClean="0"/>
            <a:t>12</a:t>
          </a:r>
          <a:r>
            <a:rPr lang="zh-TW" altLang="en-US" b="0" i="0" dirty="0" smtClean="0"/>
            <a:t>月</a:t>
          </a:r>
          <a:r>
            <a:rPr lang="en-US" altLang="zh-TW" b="0" i="0" dirty="0" smtClean="0"/>
            <a:t>5</a:t>
          </a:r>
          <a:r>
            <a:rPr lang="zh-TW" altLang="en-US" b="0" i="0" dirty="0" smtClean="0"/>
            <a:t>日</a:t>
          </a:r>
          <a:endParaRPr lang="zh-TW" altLang="en-US" dirty="0"/>
        </a:p>
      </dgm:t>
    </dgm:pt>
    <dgm:pt modelId="{4CD58A90-393B-4574-B4B4-4FFB3DD8F0B2}" type="parTrans" cxnId="{FDA0A36E-FD0F-449E-8FFE-9C92DDB941F0}">
      <dgm:prSet/>
      <dgm:spPr/>
      <dgm:t>
        <a:bodyPr/>
        <a:lstStyle/>
        <a:p>
          <a:endParaRPr lang="zh-TW" altLang="en-US"/>
        </a:p>
      </dgm:t>
    </dgm:pt>
    <dgm:pt modelId="{E2C9C1F6-BF4F-4BCC-8D57-211AAC57FE7D}" type="sibTrans" cxnId="{FDA0A36E-FD0F-449E-8FFE-9C92DDB941F0}">
      <dgm:prSet/>
      <dgm:spPr/>
      <dgm:t>
        <a:bodyPr/>
        <a:lstStyle/>
        <a:p>
          <a:endParaRPr lang="zh-TW" altLang="en-US"/>
        </a:p>
      </dgm:t>
    </dgm:pt>
    <dgm:pt modelId="{4E15C8E2-C215-482E-BB3C-145A36CC320A}">
      <dgm:prSet/>
      <dgm:spPr/>
      <dgm:t>
        <a:bodyPr/>
        <a:lstStyle/>
        <a:p>
          <a:r>
            <a:rPr lang="zh-TW" altLang="en-US" b="0" i="0" dirty="0" smtClean="0"/>
            <a:t>在維基解密泄露美國外交電報事件期間，比特幣社群呼籲維基解密接受比特幣捐款以打破金融封鎖。中本聰表示堅決反對，認為比特幣還在搖籃中，經不起衝突和爭議。七天後的</a:t>
          </a:r>
          <a:r>
            <a:rPr lang="en-US" altLang="zh-TW" b="0" i="0" dirty="0" smtClean="0"/>
            <a:t>12</a:t>
          </a:r>
          <a:r>
            <a:rPr lang="zh-TW" altLang="en-US" b="0" i="0" dirty="0" smtClean="0"/>
            <a:t>月</a:t>
          </a:r>
          <a:r>
            <a:rPr lang="en-US" altLang="zh-TW" b="0" i="0" dirty="0" smtClean="0"/>
            <a:t>12</a:t>
          </a:r>
          <a:r>
            <a:rPr lang="zh-TW" altLang="en-US" b="0" i="0" dirty="0" smtClean="0"/>
            <a:t>日，他在比特幣論壇中發表了最後一篇文章，提及了最新版本軟體中的一些小問題，隨後不再露面，電子郵件通訊也逐漸終止</a:t>
          </a:r>
          <a:endParaRPr lang="zh-TW" altLang="en-US" dirty="0"/>
        </a:p>
      </dgm:t>
    </dgm:pt>
    <dgm:pt modelId="{B107A031-2562-4725-9B6D-0977D7DAAEB2}" type="parTrans" cxnId="{80E38BA7-6623-4380-A904-CCB86F7087DE}">
      <dgm:prSet/>
      <dgm:spPr/>
      <dgm:t>
        <a:bodyPr/>
        <a:lstStyle/>
        <a:p>
          <a:endParaRPr lang="zh-TW" altLang="en-US"/>
        </a:p>
      </dgm:t>
    </dgm:pt>
    <dgm:pt modelId="{1F1C5331-5C5E-474D-B1FD-6A8222146356}" type="sibTrans" cxnId="{80E38BA7-6623-4380-A904-CCB86F7087DE}">
      <dgm:prSet/>
      <dgm:spPr/>
      <dgm:t>
        <a:bodyPr/>
        <a:lstStyle/>
        <a:p>
          <a:endParaRPr lang="zh-TW" altLang="en-US"/>
        </a:p>
      </dgm:t>
    </dgm:pt>
    <dgm:pt modelId="{97643123-DB96-41E2-8E0E-0C52E239CD34}" type="pres">
      <dgm:prSet presAssocID="{7B4C1653-6262-462A-AA2E-70F41EC9415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AC0BB063-8D1A-40A0-870F-5C7C85BB5DC7}" type="pres">
      <dgm:prSet presAssocID="{AA6412AB-8278-4403-995A-09F49474EA8E}" presName="parentLin" presStyleCnt="0"/>
      <dgm:spPr/>
    </dgm:pt>
    <dgm:pt modelId="{BD7DC11C-DCD7-40E2-A5D2-D9DF6F067607}" type="pres">
      <dgm:prSet presAssocID="{AA6412AB-8278-4403-995A-09F49474EA8E}" presName="parentLeftMargin" presStyleLbl="node1" presStyleIdx="0" presStyleCnt="1"/>
      <dgm:spPr/>
      <dgm:t>
        <a:bodyPr/>
        <a:lstStyle/>
        <a:p>
          <a:endParaRPr lang="zh-TW" altLang="en-US"/>
        </a:p>
      </dgm:t>
    </dgm:pt>
    <dgm:pt modelId="{7F8C65D4-B89F-4209-8508-FFA63E474DB1}" type="pres">
      <dgm:prSet presAssocID="{AA6412AB-8278-4403-995A-09F49474EA8E}" presName="parentText" presStyleLbl="node1" presStyleIdx="0" presStyleCnt="1" custScaleX="38696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919530C-9D51-4D75-9576-8D4E58771B61}" type="pres">
      <dgm:prSet presAssocID="{AA6412AB-8278-4403-995A-09F49474EA8E}" presName="negativeSpace" presStyleCnt="0"/>
      <dgm:spPr/>
    </dgm:pt>
    <dgm:pt modelId="{F85D4E9C-F307-47B3-AC78-E86AA211416B}" type="pres">
      <dgm:prSet presAssocID="{AA6412AB-8278-4403-995A-09F49474EA8E}" presName="childText" presStyleLbl="conFgAcc1" presStyleIdx="0" presStyleCnt="1" custScaleY="6876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7F9E72E-7BFD-4791-A091-629F13B38C85}" type="presOf" srcId="{7B4C1653-6262-462A-AA2E-70F41EC94155}" destId="{97643123-DB96-41E2-8E0E-0C52E239CD34}" srcOrd="0" destOrd="0" presId="urn:microsoft.com/office/officeart/2005/8/layout/list1"/>
    <dgm:cxn modelId="{3074AE36-0BCB-483C-9E82-D7B82B005E2A}" type="presOf" srcId="{4E15C8E2-C215-482E-BB3C-145A36CC320A}" destId="{F85D4E9C-F307-47B3-AC78-E86AA211416B}" srcOrd="0" destOrd="0" presId="urn:microsoft.com/office/officeart/2005/8/layout/list1"/>
    <dgm:cxn modelId="{80E38BA7-6623-4380-A904-CCB86F7087DE}" srcId="{AA6412AB-8278-4403-995A-09F49474EA8E}" destId="{4E15C8E2-C215-482E-BB3C-145A36CC320A}" srcOrd="0" destOrd="0" parTransId="{B107A031-2562-4725-9B6D-0977D7DAAEB2}" sibTransId="{1F1C5331-5C5E-474D-B1FD-6A8222146356}"/>
    <dgm:cxn modelId="{FC0FCE44-8496-4DBE-A6EC-BA9D536F27D7}" type="presOf" srcId="{AA6412AB-8278-4403-995A-09F49474EA8E}" destId="{7F8C65D4-B89F-4209-8508-FFA63E474DB1}" srcOrd="1" destOrd="0" presId="urn:microsoft.com/office/officeart/2005/8/layout/list1"/>
    <dgm:cxn modelId="{FDA0A36E-FD0F-449E-8FFE-9C92DDB941F0}" srcId="{7B4C1653-6262-462A-AA2E-70F41EC94155}" destId="{AA6412AB-8278-4403-995A-09F49474EA8E}" srcOrd="0" destOrd="0" parTransId="{4CD58A90-393B-4574-B4B4-4FFB3DD8F0B2}" sibTransId="{E2C9C1F6-BF4F-4BCC-8D57-211AAC57FE7D}"/>
    <dgm:cxn modelId="{7AEA0314-DF5B-4EDF-A04F-BEAC90714162}" type="presOf" srcId="{AA6412AB-8278-4403-995A-09F49474EA8E}" destId="{BD7DC11C-DCD7-40E2-A5D2-D9DF6F067607}" srcOrd="0" destOrd="0" presId="urn:microsoft.com/office/officeart/2005/8/layout/list1"/>
    <dgm:cxn modelId="{0D81DF30-B52B-4448-9C06-2E1F5B5222E0}" type="presParOf" srcId="{97643123-DB96-41E2-8E0E-0C52E239CD34}" destId="{AC0BB063-8D1A-40A0-870F-5C7C85BB5DC7}" srcOrd="0" destOrd="0" presId="urn:microsoft.com/office/officeart/2005/8/layout/list1"/>
    <dgm:cxn modelId="{E05A5F65-B18D-42C8-BA5E-2A2A36AC7F87}" type="presParOf" srcId="{AC0BB063-8D1A-40A0-870F-5C7C85BB5DC7}" destId="{BD7DC11C-DCD7-40E2-A5D2-D9DF6F067607}" srcOrd="0" destOrd="0" presId="urn:microsoft.com/office/officeart/2005/8/layout/list1"/>
    <dgm:cxn modelId="{EA108687-27AA-4C2A-92BE-872D6F19B80D}" type="presParOf" srcId="{AC0BB063-8D1A-40A0-870F-5C7C85BB5DC7}" destId="{7F8C65D4-B89F-4209-8508-FFA63E474DB1}" srcOrd="1" destOrd="0" presId="urn:microsoft.com/office/officeart/2005/8/layout/list1"/>
    <dgm:cxn modelId="{9253CB40-95EE-4746-983D-D44FC1B88446}" type="presParOf" srcId="{97643123-DB96-41E2-8E0E-0C52E239CD34}" destId="{5919530C-9D51-4D75-9576-8D4E58771B61}" srcOrd="1" destOrd="0" presId="urn:microsoft.com/office/officeart/2005/8/layout/list1"/>
    <dgm:cxn modelId="{4B92916B-46AC-4B41-B9E8-0CB27A1A892B}" type="presParOf" srcId="{97643123-DB96-41E2-8E0E-0C52E239CD34}" destId="{F85D4E9C-F307-47B3-AC78-E86AA211416B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5D4E9C-F307-47B3-AC78-E86AA211416B}">
      <dsp:nvSpPr>
        <dsp:cNvPr id="0" name=""/>
        <dsp:cNvSpPr/>
      </dsp:nvSpPr>
      <dsp:spPr>
        <a:xfrm>
          <a:off x="0" y="386220"/>
          <a:ext cx="9036496" cy="211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332" tIns="499872" rIns="701332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400" b="0" i="0" kern="1200" dirty="0" smtClean="0"/>
            <a:t>一份署名中本聰的論文被發表在網路上，標題為</a:t>
          </a:r>
          <a:r>
            <a:rPr lang="en-US" altLang="zh-TW" sz="2400" b="0" i="0" kern="1200" dirty="0" smtClean="0"/>
            <a:t>《</a:t>
          </a:r>
          <a:r>
            <a:rPr lang="zh-TW" altLang="en-US" sz="2400" b="0" i="0" kern="1200" dirty="0" smtClean="0"/>
            <a:t>比特幣：對等網路電子現金系統</a:t>
          </a:r>
          <a:r>
            <a:rPr lang="en-US" altLang="zh-TW" sz="2400" b="0" i="0" kern="1200" dirty="0" smtClean="0"/>
            <a:t>》</a:t>
          </a:r>
          <a:r>
            <a:rPr lang="zh-TW" altLang="en-US" sz="2400" b="0" i="0" kern="1200" dirty="0" smtClean="0"/>
            <a:t>（</a:t>
          </a:r>
          <a:r>
            <a:rPr lang="en-US" sz="2400" b="0" i="1" kern="1200" dirty="0" smtClean="0"/>
            <a:t>Bitcoin: A Peer-to-Peer Electronic Cash System</a:t>
          </a:r>
          <a:r>
            <a:rPr lang="en-US" sz="2400" b="0" i="0" kern="1200" dirty="0" smtClean="0"/>
            <a:t>）</a:t>
          </a:r>
          <a:endParaRPr lang="zh-TW" altLang="en-US" sz="2400" kern="1200" dirty="0"/>
        </a:p>
      </dsp:txBody>
      <dsp:txXfrm>
        <a:off x="0" y="386220"/>
        <a:ext cx="9036496" cy="2116800"/>
      </dsp:txXfrm>
    </dsp:sp>
    <dsp:sp modelId="{7F8C65D4-B89F-4209-8508-FFA63E474DB1}">
      <dsp:nvSpPr>
        <dsp:cNvPr id="0" name=""/>
        <dsp:cNvSpPr/>
      </dsp:nvSpPr>
      <dsp:spPr>
        <a:xfrm>
          <a:off x="451824" y="31980"/>
          <a:ext cx="244773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091" tIns="0" rIns="239091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kern="1200" dirty="0" smtClean="0"/>
            <a:t>2008</a:t>
          </a:r>
          <a:r>
            <a:rPr lang="zh-TW" altLang="en-US" sz="2400" kern="1200" dirty="0" smtClean="0"/>
            <a:t>年</a:t>
          </a:r>
          <a:r>
            <a:rPr lang="en-US" altLang="zh-TW" sz="2400" kern="1200" dirty="0" smtClean="0"/>
            <a:t>11</a:t>
          </a:r>
          <a:r>
            <a:rPr lang="zh-TW" altLang="en-US" sz="2400" kern="1200" dirty="0" smtClean="0"/>
            <a:t>月</a:t>
          </a:r>
          <a:endParaRPr lang="zh-TW" altLang="en-US" sz="2400" kern="1200" dirty="0"/>
        </a:p>
      </dsp:txBody>
      <dsp:txXfrm>
        <a:off x="486409" y="66565"/>
        <a:ext cx="2378563" cy="639310"/>
      </dsp:txXfrm>
    </dsp:sp>
    <dsp:sp modelId="{4FE33BE9-DB7C-4F18-BCB5-C655C250FDE9}">
      <dsp:nvSpPr>
        <dsp:cNvPr id="0" name=""/>
        <dsp:cNvSpPr/>
      </dsp:nvSpPr>
      <dsp:spPr>
        <a:xfrm>
          <a:off x="0" y="2986859"/>
          <a:ext cx="9036496" cy="257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332" tIns="499872" rIns="701332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400" b="0" i="0" kern="1200" dirty="0" smtClean="0"/>
            <a:t>推出了第一個開源的比特幣客戶端軟體，中本聰使用該軟體對第一個比特幣「區塊」（</a:t>
          </a:r>
          <a:r>
            <a:rPr lang="en-US" altLang="zh-TW" sz="2400" b="0" i="0" kern="1200" dirty="0" smtClean="0"/>
            <a:t>block</a:t>
          </a:r>
          <a:r>
            <a:rPr lang="zh-TW" altLang="en-US" sz="2400" b="0" i="0" kern="1200" dirty="0" smtClean="0"/>
            <a:t>，又稱為創始區塊，</a:t>
          </a:r>
          <a:r>
            <a:rPr lang="en-US" altLang="zh-TW" sz="2400" b="0" i="0" kern="1200" dirty="0" smtClean="0"/>
            <a:t>genesis block</a:t>
          </a:r>
          <a:r>
            <a:rPr lang="zh-TW" altLang="en-US" sz="2400" b="0" i="0" kern="1200" dirty="0" smtClean="0"/>
            <a:t>）進行「挖礦」（</a:t>
          </a:r>
          <a:r>
            <a:rPr lang="en-US" altLang="zh-TW" sz="2400" b="0" i="0" kern="1200" dirty="0" smtClean="0"/>
            <a:t>mining</a:t>
          </a:r>
          <a:r>
            <a:rPr lang="zh-TW" altLang="en-US" sz="2400" b="0" i="0" kern="1200" dirty="0" smtClean="0"/>
            <a:t>），並獲得了第一批的</a:t>
          </a:r>
          <a:r>
            <a:rPr lang="en-US" altLang="zh-TW" sz="2400" b="0" i="0" kern="1200" dirty="0" smtClean="0"/>
            <a:t>50</a:t>
          </a:r>
          <a:r>
            <a:rPr lang="zh-TW" altLang="en-US" sz="2400" b="0" i="0" kern="1200" dirty="0" smtClean="0"/>
            <a:t>個比特幣</a:t>
          </a:r>
          <a:endParaRPr lang="zh-TW" altLang="en-US" sz="2400" kern="1200" dirty="0"/>
        </a:p>
      </dsp:txBody>
      <dsp:txXfrm>
        <a:off x="0" y="2986859"/>
        <a:ext cx="9036496" cy="2570400"/>
      </dsp:txXfrm>
    </dsp:sp>
    <dsp:sp modelId="{4EBB1E67-6489-4043-9A6D-2376F8C14A38}">
      <dsp:nvSpPr>
        <dsp:cNvPr id="0" name=""/>
        <dsp:cNvSpPr/>
      </dsp:nvSpPr>
      <dsp:spPr>
        <a:xfrm>
          <a:off x="451824" y="2632620"/>
          <a:ext cx="249087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091" tIns="0" rIns="239091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kern="1200" dirty="0" smtClean="0"/>
            <a:t>2009</a:t>
          </a:r>
          <a:r>
            <a:rPr lang="zh-TW" altLang="en-US" sz="2400" kern="1200" dirty="0" smtClean="0"/>
            <a:t>年</a:t>
          </a:r>
          <a:r>
            <a:rPr lang="en-US" altLang="zh-TW" sz="2400" kern="1200" dirty="0" smtClean="0"/>
            <a:t>1</a:t>
          </a:r>
          <a:r>
            <a:rPr lang="zh-TW" altLang="en-US" sz="2400" kern="1200" dirty="0" smtClean="0"/>
            <a:t>月</a:t>
          </a:r>
          <a:endParaRPr lang="zh-TW" altLang="en-US" sz="2400" kern="1200" dirty="0"/>
        </a:p>
      </dsp:txBody>
      <dsp:txXfrm>
        <a:off x="486409" y="2667205"/>
        <a:ext cx="2421703" cy="639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5D4E9C-F307-47B3-AC78-E86AA211416B}">
      <dsp:nvSpPr>
        <dsp:cNvPr id="0" name=""/>
        <dsp:cNvSpPr/>
      </dsp:nvSpPr>
      <dsp:spPr>
        <a:xfrm>
          <a:off x="0" y="579615"/>
          <a:ext cx="9036496" cy="321448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332" tIns="437388" rIns="701332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100" b="0" i="0" kern="1200" dirty="0" smtClean="0"/>
            <a:t>在維基解密泄露美國外交電報事件期間，比特幣社群呼籲維基解密接受比特幣捐款以打破金融封鎖。中本聰表示堅決反對，認為比特幣還在搖籃中，經不起衝突和爭議。七天後的</a:t>
          </a:r>
          <a:r>
            <a:rPr lang="en-US" altLang="zh-TW" sz="2100" b="0" i="0" kern="1200" dirty="0" smtClean="0"/>
            <a:t>12</a:t>
          </a:r>
          <a:r>
            <a:rPr lang="zh-TW" altLang="en-US" sz="2100" b="0" i="0" kern="1200" dirty="0" smtClean="0"/>
            <a:t>月</a:t>
          </a:r>
          <a:r>
            <a:rPr lang="en-US" altLang="zh-TW" sz="2100" b="0" i="0" kern="1200" dirty="0" smtClean="0"/>
            <a:t>12</a:t>
          </a:r>
          <a:r>
            <a:rPr lang="zh-TW" altLang="en-US" sz="2100" b="0" i="0" kern="1200" dirty="0" smtClean="0"/>
            <a:t>日，他在比特幣論壇中發表了最後一篇文章，提及了最新版本軟體中的一些小問題，隨後不再露面，電子郵件通訊也逐漸終止</a:t>
          </a:r>
          <a:endParaRPr lang="zh-TW" altLang="en-US" sz="2100" kern="1200" dirty="0"/>
        </a:p>
      </dsp:txBody>
      <dsp:txXfrm>
        <a:off x="0" y="579615"/>
        <a:ext cx="9036496" cy="3214488"/>
      </dsp:txXfrm>
    </dsp:sp>
    <dsp:sp modelId="{7F8C65D4-B89F-4209-8508-FFA63E474DB1}">
      <dsp:nvSpPr>
        <dsp:cNvPr id="0" name=""/>
        <dsp:cNvSpPr/>
      </dsp:nvSpPr>
      <dsp:spPr>
        <a:xfrm>
          <a:off x="451824" y="166335"/>
          <a:ext cx="2447733" cy="82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091" tIns="0" rIns="239091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100" b="0" i="0" kern="1200" dirty="0" smtClean="0"/>
            <a:t>2010</a:t>
          </a:r>
          <a:r>
            <a:rPr lang="zh-TW" altLang="en-US" sz="2100" b="0" i="0" kern="1200" dirty="0" smtClean="0"/>
            <a:t>年</a:t>
          </a:r>
          <a:r>
            <a:rPr lang="en-US" altLang="zh-TW" sz="2100" b="0" i="0" kern="1200" dirty="0" smtClean="0"/>
            <a:t>12</a:t>
          </a:r>
          <a:r>
            <a:rPr lang="zh-TW" altLang="en-US" sz="2100" b="0" i="0" kern="1200" dirty="0" smtClean="0"/>
            <a:t>月</a:t>
          </a:r>
          <a:r>
            <a:rPr lang="en-US" altLang="zh-TW" sz="2100" b="0" i="0" kern="1200" dirty="0" smtClean="0"/>
            <a:t>5</a:t>
          </a:r>
          <a:r>
            <a:rPr lang="zh-TW" altLang="en-US" sz="2100" b="0" i="0" kern="1200" dirty="0" smtClean="0"/>
            <a:t>日</a:t>
          </a:r>
          <a:endParaRPr lang="zh-TW" altLang="en-US" sz="2100" kern="1200" dirty="0"/>
        </a:p>
      </dsp:txBody>
      <dsp:txXfrm>
        <a:off x="492173" y="206684"/>
        <a:ext cx="2367035" cy="7458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12333-A3A8-4E6A-BFF0-5EC9B3F4C7AA}" type="datetimeFigureOut">
              <a:rPr lang="zh-TW" altLang="en-US" smtClean="0"/>
              <a:t>2017/8/18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E10D1-250E-4CE1-BD13-6A9E8297BB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0290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5%AF%86%E7%A0%81%E5%AD%A6" TargetMode="External"/><Relationship Id="rId4" Type="http://schemas.openxmlformats.org/officeDocument/2006/relationships/hyperlink" Target="https://zh.wikipedia.org/wiki/%E9%82%AE%E4%BB%B6%E5%88%97%E8%A1%A8" TargetMode="External"/><Relationship Id="rId5" Type="http://schemas.openxmlformats.org/officeDocument/2006/relationships/hyperlink" Target="https://zh.wikipedia.org/wiki/%E7%82%B9%E5%AF%B9%E7%82%B9" TargetMode="External"/><Relationship Id="rId6" Type="http://schemas.openxmlformats.org/officeDocument/2006/relationships/hyperlink" Target="https://zh.wikipedia.org/wiki/%E5%8E%BB%E4%B8%AD%E5%BF%83%E5%8C%96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一、自我介紹</a:t>
            </a:r>
          </a:p>
          <a:p>
            <a:r>
              <a:rPr lang="zh-TW" altLang="en-US" dirty="0" smtClean="0"/>
              <a:t>二、截圖帳號</a:t>
            </a:r>
          </a:p>
          <a:p>
            <a:r>
              <a:rPr lang="zh-TW" altLang="en-US" dirty="0" smtClean="0"/>
              <a:t>三、減少術語的使用</a:t>
            </a:r>
          </a:p>
          <a:p>
            <a:r>
              <a:rPr lang="zh-TW" altLang="en-US" dirty="0" smtClean="0"/>
              <a:t>四、為什麼會有這樣的特性</a:t>
            </a:r>
          </a:p>
          <a:p>
            <a:r>
              <a:rPr lang="zh-TW" altLang="en-US" dirty="0" smtClean="0"/>
              <a:t>五、合法性取一兩個來講即可</a:t>
            </a:r>
          </a:p>
          <a:p>
            <a:r>
              <a:rPr lang="zh-TW" altLang="en-US" dirty="0" smtClean="0"/>
              <a:t>六、本周三換成實際日期</a:t>
            </a:r>
          </a:p>
          <a:p>
            <a:r>
              <a:rPr lang="zh-TW" altLang="en-US" dirty="0" smtClean="0"/>
              <a:t>七、加一些元素，如這個冰淇淋是</a:t>
            </a:r>
            <a:r>
              <a:rPr lang="en-US" altLang="zh-TW" dirty="0" smtClean="0"/>
              <a:t>0.0000</a:t>
            </a:r>
            <a:r>
              <a:rPr lang="zh-TW" altLang="en-US" dirty="0" smtClean="0"/>
              <a:t>幾元</a:t>
            </a:r>
          </a:p>
          <a:p>
            <a:r>
              <a:rPr lang="zh-TW" altLang="en-US" dirty="0" smtClean="0"/>
              <a:t>八、挖礦成本，我的態度是不建議，實際上應該是怎樣</a:t>
            </a:r>
          </a:p>
          <a:p>
            <a:r>
              <a:rPr lang="zh-TW" altLang="en-US" dirty="0" smtClean="0"/>
              <a:t>九、為什麼不建議我們挖</a:t>
            </a:r>
          </a:p>
          <a:p>
            <a:r>
              <a:rPr lang="zh-TW" altLang="en-US" dirty="0" smtClean="0"/>
              <a:t>十、現在能買嗎？導入到自己的店舖</a:t>
            </a:r>
          </a:p>
          <a:p>
            <a:r>
              <a:rPr lang="zh-TW" altLang="en-US" dirty="0" smtClean="0"/>
              <a:t>十一、如何買？如何持有</a:t>
            </a:r>
          </a:p>
          <a:p>
            <a:r>
              <a:rPr lang="zh-TW" altLang="en-US" dirty="0" smtClean="0"/>
              <a:t>十二、用一般人的語言來說明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1024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匿名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5483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全世界流通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參考</a:t>
            </a:r>
            <a:r>
              <a:rPr lang="en-US" altLang="zh-TW" dirty="0" smtClean="0"/>
              <a:t>:https://read01.com/nkD4no.html</a:t>
            </a:r>
          </a:p>
          <a:p>
            <a:r>
              <a:rPr lang="zh-TW" altLang="en-US" dirty="0" smtClean="0"/>
              <a:t>另一張代表圖</a:t>
            </a:r>
            <a:r>
              <a:rPr lang="en-US" altLang="zh-TW" dirty="0" smtClean="0"/>
              <a:t>:http://bbs.laicaijie.com/web/jrxuetang/20160822/1549.html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2177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日本</a:t>
            </a:r>
            <a:r>
              <a:rPr lang="en-US" altLang="zh-TW" dirty="0" smtClean="0"/>
              <a:t>:https://finance.technews.tw/2017/05/02/bitcoin-ether-popular/</a:t>
            </a:r>
          </a:p>
          <a:p>
            <a:r>
              <a:rPr lang="zh-TW" altLang="en-US" dirty="0" smtClean="0"/>
              <a:t>印度</a:t>
            </a:r>
            <a:r>
              <a:rPr lang="en-US" altLang="zh-TW" dirty="0" smtClean="0"/>
              <a:t>:http://www.finet.hk/Newscenter/news_content/594ae6f4e4b0d1966a294b89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96253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我們是一個新創公司，裡面的成員</a:t>
            </a:r>
            <a:r>
              <a:rPr lang="en-US" altLang="zh-TW" dirty="0" smtClean="0"/>
              <a:t>?</a:t>
            </a:r>
            <a:r>
              <a:rPr lang="zh-TW" altLang="en-US" dirty="0" smtClean="0"/>
              <a:t> </a:t>
            </a:r>
            <a:r>
              <a:rPr lang="en-US" altLang="zh-TW" dirty="0" smtClean="0"/>
              <a:t>Programmer, Programmer, </a:t>
            </a:r>
            <a:r>
              <a:rPr lang="zh-TW" altLang="en-US" dirty="0" smtClean="0"/>
              <a:t>還是</a:t>
            </a:r>
            <a:r>
              <a:rPr lang="en-US" altLang="zh-TW" dirty="0" smtClean="0"/>
              <a:t>Programmer</a:t>
            </a:r>
            <a:r>
              <a:rPr lang="zh-TW" altLang="en-US" dirty="0" smtClean="0"/>
              <a:t>。加上客服，還有業務經理組成。我這行每天的任務就是寫程式</a:t>
            </a:r>
            <a:r>
              <a:rPr lang="en-US" altLang="zh-TW" dirty="0" smtClean="0"/>
              <a:t>(</a:t>
            </a:r>
            <a:r>
              <a:rPr lang="zh-TW" altLang="en-US" dirty="0" smtClean="0"/>
              <a:t>打地基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，了解新玩意，殺臭蟲，在新創公司和大公司不同的地方</a:t>
            </a:r>
            <a:endParaRPr lang="en-US" altLang="zh-TW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 smtClean="0"/>
              <a:t>你無法預測公司甚麼時候會倒閉，會不會下個月就沒有錢，因為不像大公司，是有資產在撐腰的</a:t>
            </a:r>
            <a:endParaRPr lang="en-US" altLang="zh-TW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 smtClean="0"/>
              <a:t>具有挑戰性，每個人都是十八般武藝樣樣精通</a:t>
            </a:r>
            <a:endParaRPr lang="en-US" altLang="zh-TW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 smtClean="0"/>
              <a:t>做的事情較雜，不像大公司專精</a:t>
            </a:r>
            <a:endParaRPr lang="en-US" altLang="zh-TW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 smtClean="0"/>
              <a:t>小人物大成就，讓國外看見台灣</a:t>
            </a:r>
            <a:endParaRPr lang="en-US" altLang="zh-TW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6281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9529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6376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先問大家，誰目前手上有持有的</a:t>
            </a:r>
            <a:r>
              <a:rPr lang="en-US" altLang="zh-TW" dirty="0" smtClean="0"/>
              <a:t>?</a:t>
            </a:r>
            <a:r>
              <a:rPr lang="zh-TW" altLang="en-US" dirty="0" smtClean="0"/>
              <a:t> 怎麼知道</a:t>
            </a:r>
            <a:r>
              <a:rPr lang="en-US" altLang="zh-TW" dirty="0" smtClean="0"/>
              <a:t>?</a:t>
            </a:r>
            <a:r>
              <a:rPr lang="zh-TW" altLang="en-US" dirty="0" smtClean="0"/>
              <a:t> 從哪取得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1359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假設身上帶上現有資產</a:t>
            </a:r>
            <a:r>
              <a:rPr lang="en-US" altLang="zh-TW" dirty="0" smtClean="0"/>
              <a:t>100</a:t>
            </a:r>
            <a:r>
              <a:rPr lang="zh-TW" altLang="en-US" dirty="0" smtClean="0"/>
              <a:t>萬 </a:t>
            </a:r>
            <a:endParaRPr lang="en-US" altLang="zh-TW" dirty="0" smtClean="0"/>
          </a:p>
          <a:p>
            <a:r>
              <a:rPr lang="zh-TW" altLang="en-US" dirty="0" smtClean="0"/>
              <a:t>要回到哪一個時刻 </a:t>
            </a:r>
            <a:endParaRPr lang="en-US" altLang="zh-TW" dirty="0" smtClean="0"/>
          </a:p>
          <a:p>
            <a:r>
              <a:rPr lang="zh-TW" altLang="en-US" dirty="0" smtClean="0"/>
              <a:t>投資那一樣產品最賺？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記住你的答案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2966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比特幣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btc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，剛誕生</a:t>
            </a:r>
            <a:r>
              <a:rPr lang="en-US" altLang="zh-TW" dirty="0" smtClean="0"/>
              <a:t>(2009/01/03)1</a:t>
            </a:r>
            <a:r>
              <a:rPr lang="zh-TW" altLang="en-US" dirty="0" smtClean="0"/>
              <a:t>美金 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en-US" altLang="zh-TW" dirty="0" smtClean="0"/>
              <a:t>1300</a:t>
            </a:r>
            <a:r>
              <a:rPr lang="zh-TW" altLang="en-US" dirty="0" smtClean="0"/>
              <a:t>顆</a:t>
            </a:r>
            <a:endParaRPr lang="en-US" altLang="zh-TW" dirty="0" smtClean="0"/>
          </a:p>
          <a:p>
            <a:r>
              <a:rPr lang="zh-TW" altLang="en-US" dirty="0" smtClean="0"/>
              <a:t>現在，最高</a:t>
            </a:r>
            <a:r>
              <a:rPr lang="en-US" altLang="zh-TW" dirty="0" smtClean="0"/>
              <a:t>2900</a:t>
            </a:r>
            <a:r>
              <a:rPr lang="zh-TW" altLang="en-US" dirty="0" smtClean="0"/>
              <a:t>美金 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en-US" altLang="zh-TW" dirty="0" smtClean="0"/>
              <a:t>1</a:t>
            </a:r>
            <a:r>
              <a:rPr lang="zh-TW" altLang="en-US" dirty="0" smtClean="0"/>
              <a:t>顆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你以為比特幣夠猛了</a:t>
            </a:r>
            <a:r>
              <a:rPr lang="en-US" altLang="zh-TW" dirty="0" smtClean="0"/>
              <a:t>?</a:t>
            </a:r>
            <a:r>
              <a:rPr lang="zh-TW" altLang="en-US" dirty="0" smtClean="0"/>
              <a:t> 錯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乙太幣</a:t>
            </a:r>
            <a:r>
              <a:rPr lang="en-US" altLang="zh-TW" dirty="0" smtClean="0"/>
              <a:t>(ether)</a:t>
            </a:r>
            <a:r>
              <a:rPr lang="zh-TW" altLang="en-US" dirty="0" smtClean="0"/>
              <a:t>更瘋</a:t>
            </a:r>
            <a:endParaRPr lang="en-US" altLang="zh-TW" dirty="0" smtClean="0"/>
          </a:p>
          <a:p>
            <a:r>
              <a:rPr lang="zh-TW" altLang="en-US" dirty="0" smtClean="0"/>
              <a:t>剛誕生</a:t>
            </a:r>
            <a:r>
              <a:rPr lang="en-US" altLang="zh-TW" dirty="0" smtClean="0"/>
              <a:t>(2016/03/07)</a:t>
            </a:r>
            <a:r>
              <a:rPr lang="zh-TW" altLang="en-US" dirty="0" smtClean="0"/>
              <a:t>，</a:t>
            </a:r>
            <a:r>
              <a:rPr lang="en-US" altLang="zh-TW" dirty="0" smtClean="0"/>
              <a:t>8</a:t>
            </a:r>
            <a:r>
              <a:rPr lang="zh-TW" altLang="en-US" dirty="0" smtClean="0"/>
              <a:t>美金 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en-US" altLang="zh-TW" dirty="0" smtClean="0"/>
              <a:t>1</a:t>
            </a:r>
            <a:r>
              <a:rPr lang="zh-TW" altLang="en-US" dirty="0" smtClean="0"/>
              <a:t>顆</a:t>
            </a:r>
            <a:endParaRPr lang="en-US" altLang="zh-TW" dirty="0" smtClean="0"/>
          </a:p>
          <a:p>
            <a:r>
              <a:rPr lang="zh-TW" altLang="en-US" dirty="0" smtClean="0"/>
              <a:t>現在，最高</a:t>
            </a:r>
            <a:r>
              <a:rPr lang="en-US" altLang="zh-TW" dirty="0" smtClean="0"/>
              <a:t>346</a:t>
            </a:r>
            <a:r>
              <a:rPr lang="zh-TW" altLang="en-US" dirty="0" smtClean="0"/>
              <a:t>美金 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en-US" altLang="zh-TW" dirty="0" smtClean="0"/>
              <a:t>1</a:t>
            </a:r>
            <a:r>
              <a:rPr lang="zh-TW" altLang="en-US" dirty="0" smtClean="0"/>
              <a:t>顆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8273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zh-TW" altLang="en-US" dirty="0" smtClean="0"/>
              <a:t>為什麼是</a:t>
            </a:r>
            <a:r>
              <a:rPr lang="en-US" altLang="zh-TW" dirty="0" smtClean="0"/>
              <a:t>bitcoin</a:t>
            </a:r>
            <a:r>
              <a:rPr lang="en-US" altLang="zh-TW" baseline="0" dirty="0" smtClean="0"/>
              <a:t> </a:t>
            </a:r>
            <a:r>
              <a:rPr lang="en-US" altLang="zh-TW" dirty="0" smtClean="0"/>
              <a:t>pizza day?</a:t>
            </a:r>
            <a:r>
              <a:rPr lang="zh-TW" altLang="en-US" dirty="0" smtClean="0"/>
              <a:t> 第一筆比特幣支付的案例</a:t>
            </a:r>
            <a:endParaRPr lang="en-US" altLang="zh-TW" dirty="0" smtClean="0"/>
          </a:p>
          <a:p>
            <a:pPr marL="171450" indent="-171450">
              <a:buFontTx/>
              <a:buChar char="-"/>
            </a:pPr>
            <a:r>
              <a:rPr lang="zh-TW" altLang="en-US" dirty="0" smtClean="0"/>
              <a:t>花了多少顆買</a:t>
            </a:r>
            <a:r>
              <a:rPr lang="en-US" altLang="zh-TW" dirty="0" smtClean="0"/>
              <a:t>?</a:t>
            </a:r>
            <a:r>
              <a:rPr lang="zh-TW" altLang="en-US" dirty="0" smtClean="0"/>
              <a:t> </a:t>
            </a:r>
            <a:r>
              <a:rPr lang="en-US" altLang="zh-TW" dirty="0" smtClean="0"/>
              <a:t>13000</a:t>
            </a:r>
            <a:r>
              <a:rPr lang="zh-TW" altLang="en-US" dirty="0" smtClean="0"/>
              <a:t>顆</a:t>
            </a:r>
            <a:endParaRPr lang="en-US" altLang="zh-TW" dirty="0" smtClean="0"/>
          </a:p>
          <a:p>
            <a:pPr marL="171450" indent="-171450">
              <a:buFontTx/>
              <a:buChar char="-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2005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這邊可以直接登入使用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2307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匿名</a:t>
            </a:r>
            <a:endParaRPr lang="en-US" altLang="zh-TW" dirty="0" smtClean="0"/>
          </a:p>
          <a:p>
            <a:r>
              <a:rPr lang="zh-TW" altLang="en-US" dirty="0" smtClean="0"/>
              <a:t>去中心化</a:t>
            </a:r>
            <a:endParaRPr lang="en-US" altLang="zh-TW" dirty="0" smtClean="0"/>
          </a:p>
          <a:p>
            <a:r>
              <a:rPr lang="zh-TW" altLang="en-US" dirty="0" smtClean="0"/>
              <a:t>全世界流通</a:t>
            </a:r>
            <a:endParaRPr lang="en-US" altLang="zh-TW" dirty="0" smtClean="0"/>
          </a:p>
          <a:p>
            <a:r>
              <a:rPr lang="zh-TW" altLang="en-US" dirty="0" smtClean="0"/>
              <a:t>低交易費用</a:t>
            </a:r>
            <a:endParaRPr lang="en-US" altLang="zh-TW" dirty="0" smtClean="0"/>
          </a:p>
          <a:p>
            <a:r>
              <a:rPr lang="zh-TW" altLang="en-US" dirty="0" smtClean="0"/>
              <a:t>無隱藏成本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8025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低交易費用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5624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 smtClean="0"/>
              <a:t>中本聰在</a:t>
            </a:r>
            <a:r>
              <a:rPr lang="en-US" altLang="zh-TW" b="0" i="0" dirty="0" smtClean="0"/>
              <a:t>metzdowd.com</a:t>
            </a:r>
            <a:r>
              <a:rPr lang="zh-TW" altLang="en-US" b="0" i="0" dirty="0" smtClean="0"/>
              <a:t>網站的</a:t>
            </a:r>
            <a:r>
              <a:rPr lang="zh-TW" altLang="en-US" b="0" i="0" dirty="0" smtClean="0">
                <a:hlinkClick r:id="rId3" tooltip="密碼學"/>
              </a:rPr>
              <a:t>密碼學</a:t>
            </a:r>
            <a:r>
              <a:rPr lang="zh-TW" altLang="en-US" b="0" i="0" dirty="0" smtClean="0">
                <a:hlinkClick r:id="rId4" tooltip="郵寄清單"/>
              </a:rPr>
              <a:t>郵寄清單</a:t>
            </a:r>
            <a:r>
              <a:rPr lang="zh-TW" altLang="en-US" b="0" i="0" dirty="0" smtClean="0"/>
              <a:t>中發表了一篇論文，題為</a:t>
            </a:r>
            <a:r>
              <a:rPr lang="en-US" altLang="zh-TW" b="0" i="0" dirty="0" smtClean="0"/>
              <a:t>《</a:t>
            </a:r>
            <a:r>
              <a:rPr lang="zh-TW" altLang="en-US" b="0" i="0" dirty="0" smtClean="0"/>
              <a:t>比特幣：一種</a:t>
            </a:r>
            <a:r>
              <a:rPr lang="zh-TW" altLang="en-US" b="0" i="0" dirty="0" smtClean="0">
                <a:hlinkClick r:id="rId5" tooltip="對等"/>
              </a:rPr>
              <a:t>對等</a:t>
            </a:r>
            <a:r>
              <a:rPr lang="zh-TW" altLang="en-US" b="0" i="0" dirty="0" smtClean="0"/>
              <a:t>式的電子現金系統</a:t>
            </a:r>
            <a:r>
              <a:rPr lang="en-US" altLang="zh-TW" b="0" i="0" dirty="0" smtClean="0"/>
              <a:t>》</a:t>
            </a:r>
            <a:r>
              <a:rPr lang="zh-TW" altLang="en-US" b="0" i="0" dirty="0" smtClean="0"/>
              <a:t>。論文中詳細描述了如何建立一套</a:t>
            </a:r>
            <a:r>
              <a:rPr lang="zh-TW" altLang="en-US" b="0" i="0" dirty="0" smtClean="0">
                <a:hlinkClick r:id="rId6" tooltip="去中心化"/>
              </a:rPr>
              <a:t>去中心化</a:t>
            </a:r>
            <a:r>
              <a:rPr lang="zh-TW" altLang="en-US" b="0" i="0" dirty="0" smtClean="0"/>
              <a:t>的電子交易體系，且這種體系不需要建立在交易雙方相互信任的基礎之上</a:t>
            </a:r>
            <a:endParaRPr lang="zh-TW" altLang="en-US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2009</a:t>
            </a:r>
            <a:r>
              <a:rPr lang="zh-TW" altLang="en-US" dirty="0" smtClean="0"/>
              <a:t>年</a:t>
            </a:r>
            <a:r>
              <a:rPr lang="en-US" altLang="zh-TW" dirty="0" smtClean="0"/>
              <a:t>1</a:t>
            </a:r>
            <a:r>
              <a:rPr lang="zh-TW" altLang="en-US" dirty="0" smtClean="0"/>
              <a:t>月開始，比特幣的價值是由</a:t>
            </a:r>
            <a:r>
              <a:rPr lang="en-US" altLang="zh-TW" dirty="0" err="1" smtClean="0"/>
              <a:t>Bitcointalk</a:t>
            </a:r>
            <a:r>
              <a:rPr lang="zh-TW" altLang="en-US" dirty="0" smtClean="0"/>
              <a:t>論壇上的使用者彼此協商，包含那</a:t>
            </a:r>
            <a:r>
              <a:rPr lang="en-US" altLang="zh-TW" dirty="0" smtClean="0"/>
              <a:t>1</a:t>
            </a:r>
            <a:r>
              <a:rPr lang="zh-TW" altLang="en-US" dirty="0" smtClean="0"/>
              <a:t>萬個比特幣兌換披薩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2186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2017/8/18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2017/8/18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jpe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5.jpeg"/><Relationship Id="rId5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rate.bot.com.tw/twd/2014-01-01" TargetMode="External"/><Relationship Id="rId4" Type="http://schemas.openxmlformats.org/officeDocument/2006/relationships/hyperlink" Target="https://tradeblock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3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png"/><Relationship Id="rId12" Type="http://schemas.openxmlformats.org/officeDocument/2006/relationships/image" Target="../media/image32.jpeg"/><Relationship Id="rId13" Type="http://schemas.openxmlformats.org/officeDocument/2006/relationships/image" Target="../media/image33.jpeg"/><Relationship Id="rId14" Type="http://schemas.openxmlformats.org/officeDocument/2006/relationships/image" Target="../media/image34.jpeg"/><Relationship Id="rId15" Type="http://schemas.openxmlformats.org/officeDocument/2006/relationships/image" Target="../media/image35.jpe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gif"/><Relationship Id="rId3" Type="http://schemas.openxmlformats.org/officeDocument/2006/relationships/image" Target="../media/image24.png"/><Relationship Id="rId4" Type="http://schemas.openxmlformats.org/officeDocument/2006/relationships/image" Target="../media/image25.jpe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jpeg"/><Relationship Id="rId8" Type="http://schemas.openxmlformats.org/officeDocument/2006/relationships/image" Target="../media/image20.jpeg"/><Relationship Id="rId9" Type="http://schemas.openxmlformats.org/officeDocument/2006/relationships/image" Target="../media/image29.png"/><Relationship Id="rId10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Relationship Id="rId11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1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4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4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4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4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4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6.jp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jpe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91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2.png"/><Relationship Id="rId5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722313" y="4869160"/>
            <a:ext cx="7772400" cy="1362075"/>
          </a:xfrm>
        </p:spPr>
        <p:txBody>
          <a:bodyPr/>
          <a:lstStyle/>
          <a:p>
            <a:r>
              <a:rPr lang="zh-TW" altLang="en-US" dirty="0"/>
              <a:t>講師</a:t>
            </a:r>
            <a:r>
              <a:rPr lang="en-US" altLang="zh-TW" dirty="0" smtClean="0"/>
              <a:t>-Edwin</a:t>
            </a:r>
            <a:endParaRPr lang="zh-TW" altLang="en-US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818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589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07" y="0"/>
            <a:ext cx="92009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347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「台灣銀行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31924"/>
            <a:ext cx="3267075" cy="8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「富邦」的圖片搜尋結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15" b="26614"/>
          <a:stretch/>
        </p:blipFill>
        <p:spPr bwMode="auto">
          <a:xfrm>
            <a:off x="5759624" y="1764743"/>
            <a:ext cx="3384376" cy="81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「中信」的圖片搜尋結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39" b="21356"/>
          <a:stretch/>
        </p:blipFill>
        <p:spPr bwMode="auto">
          <a:xfrm>
            <a:off x="0" y="0"/>
            <a:ext cx="4762500" cy="143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「凱基銀行」的圖片搜尋結果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99" b="27870"/>
          <a:stretch/>
        </p:blipFill>
        <p:spPr bwMode="auto">
          <a:xfrm>
            <a:off x="3851920" y="1042087"/>
            <a:ext cx="3162300" cy="77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「台新銀行」的圖片搜尋結果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14872" r="12402" b="16138"/>
          <a:stretch/>
        </p:blipFill>
        <p:spPr bwMode="auto">
          <a:xfrm>
            <a:off x="6413011" y="0"/>
            <a:ext cx="2695493" cy="79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相關圖片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57165"/>
            <a:ext cx="9166434" cy="420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99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相關圖片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21" b="23221"/>
          <a:stretch/>
        </p:blipFill>
        <p:spPr bwMode="auto">
          <a:xfrm>
            <a:off x="612576" y="1979816"/>
            <a:ext cx="3023320" cy="80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「台灣銀行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979817"/>
            <a:ext cx="3267075" cy="8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「BENZ E250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8" descr="「BENZ E250」的圖片搜尋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10" descr="「BENZ E250」的圖片搜尋結果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AutoShape 12" descr="https://res.cloudinary.com/carsguide/image/upload/f_auto,fl_lossy,q_auto,t_default/v1/editorial/dp/images/uploads/mercedes-benz-E250-CGI-Coupe-w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5136" name="Picture 16" descr="「ubike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383" y="3071242"/>
            <a:ext cx="3391049" cy="216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標題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獲利檢視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069383" y="5302557"/>
            <a:ext cx="3391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 smtClean="0"/>
              <a:t>Ubike</a:t>
            </a:r>
            <a:r>
              <a:rPr lang="zh-TW" altLang="en-US" dirty="0" smtClean="0"/>
              <a:t>價值</a:t>
            </a:r>
            <a:r>
              <a:rPr lang="en-US" altLang="zh-TW" dirty="0"/>
              <a:t>1</a:t>
            </a:r>
            <a:r>
              <a:rPr lang="zh-TW" altLang="en-US" dirty="0" smtClean="0"/>
              <a:t>萬元新台幣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6841410" y="6599862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 smtClean="0"/>
              <a:t>此為扣除成本後所能購買之商品</a:t>
            </a:r>
            <a:endParaRPr lang="zh-TW" altLang="en-US" sz="1200" dirty="0"/>
          </a:p>
        </p:txBody>
      </p:sp>
      <p:pic>
        <p:nvPicPr>
          <p:cNvPr id="1026" name="Picture 2" descr="「panamera」的圖片搜尋結果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6" t="7616" r="14951" b="20383"/>
          <a:stretch/>
        </p:blipFill>
        <p:spPr bwMode="auto">
          <a:xfrm>
            <a:off x="612775" y="3071242"/>
            <a:ext cx="3741567" cy="216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536574" y="5302557"/>
            <a:ext cx="3893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Porsche </a:t>
            </a:r>
            <a:r>
              <a:rPr lang="en-US" altLang="zh-TW" dirty="0" err="1" smtClean="0"/>
              <a:t>Panamera</a:t>
            </a:r>
            <a:r>
              <a:rPr lang="zh-TW" altLang="en-US" dirty="0" smtClean="0"/>
              <a:t>價值</a:t>
            </a:r>
            <a:r>
              <a:rPr lang="en-US" altLang="zh-TW" dirty="0" smtClean="0"/>
              <a:t>488</a:t>
            </a:r>
            <a:r>
              <a:rPr lang="zh-TW" altLang="en-US" dirty="0" smtClean="0"/>
              <a:t>萬新台幣</a:t>
            </a:r>
            <a:endParaRPr lang="zh-TW" altLang="en-US" dirty="0"/>
          </a:p>
        </p:txBody>
      </p:sp>
      <p:cxnSp>
        <p:nvCxnSpPr>
          <p:cNvPr id="3" name="直線接點 2"/>
          <p:cNvCxnSpPr/>
          <p:nvPr/>
        </p:nvCxnSpPr>
        <p:spPr>
          <a:xfrm>
            <a:off x="4644008" y="1844824"/>
            <a:ext cx="72008" cy="4608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63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D:\OneDrive\圖片\螢幕擷取畫面\2017-08-18 (3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08" y="1197030"/>
            <a:ext cx="8327765" cy="520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近三年走勢，週線</a:t>
            </a:r>
            <a:endParaRPr lang="zh-TW" altLang="en-US" dirty="0"/>
          </a:p>
        </p:txBody>
      </p:sp>
      <p:sp>
        <p:nvSpPr>
          <p:cNvPr id="3" name="圓角矩形 2"/>
          <p:cNvSpPr/>
          <p:nvPr/>
        </p:nvSpPr>
        <p:spPr>
          <a:xfrm>
            <a:off x="8334242" y="1196752"/>
            <a:ext cx="755576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4600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8352928" y="2780928"/>
            <a:ext cx="755576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r>
              <a:rPr lang="en-US" altLang="zh-TW" dirty="0" smtClean="0"/>
              <a:t>000</a:t>
            </a:r>
            <a:endParaRPr lang="zh-TW" altLang="en-US" dirty="0"/>
          </a:p>
        </p:txBody>
      </p:sp>
      <p:sp>
        <p:nvSpPr>
          <p:cNvPr id="9" name="圓角矩形 8"/>
          <p:cNvSpPr/>
          <p:nvPr/>
        </p:nvSpPr>
        <p:spPr>
          <a:xfrm>
            <a:off x="8352928" y="4787528"/>
            <a:ext cx="755576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r>
              <a:rPr lang="en-US" altLang="zh-TW" dirty="0" smtClean="0"/>
              <a:t>000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8352928" y="5291584"/>
            <a:ext cx="755576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500</a:t>
            </a:r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6480720" y="6453336"/>
            <a:ext cx="755576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2017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4575871" y="6453336"/>
            <a:ext cx="755576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2016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2736304" y="6453336"/>
            <a:ext cx="755576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827584" y="6453336"/>
            <a:ext cx="755576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2014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107504" y="3933056"/>
            <a:ext cx="7920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107504" y="2924944"/>
            <a:ext cx="7920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107504" y="1340768"/>
            <a:ext cx="7920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107504" y="5445224"/>
            <a:ext cx="7920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6876256" y="1196752"/>
            <a:ext cx="0" cy="4968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4953659" y="1197030"/>
            <a:ext cx="0" cy="4968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3059832" y="1196752"/>
            <a:ext cx="0" cy="4968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1187624" y="1196752"/>
            <a:ext cx="0" cy="4968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107504" y="5850000"/>
            <a:ext cx="7920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圓角矩形 24"/>
          <p:cNvSpPr/>
          <p:nvPr/>
        </p:nvSpPr>
        <p:spPr>
          <a:xfrm>
            <a:off x="8357162" y="5656436"/>
            <a:ext cx="755576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r>
              <a:rPr lang="en-US" altLang="zh-TW" dirty="0" smtClean="0"/>
              <a:t>00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8377675" y="76470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USD</a:t>
            </a:r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0" y="64174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年份</a:t>
            </a:r>
            <a:endParaRPr lang="zh-TW" altLang="en-US" dirty="0"/>
          </a:p>
        </p:txBody>
      </p:sp>
      <p:cxnSp>
        <p:nvCxnSpPr>
          <p:cNvPr id="31" name="直線接點 30"/>
          <p:cNvCxnSpPr/>
          <p:nvPr/>
        </p:nvCxnSpPr>
        <p:spPr>
          <a:xfrm>
            <a:off x="107504" y="4941168"/>
            <a:ext cx="7920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圓角矩形 31"/>
          <p:cNvSpPr/>
          <p:nvPr/>
        </p:nvSpPr>
        <p:spPr>
          <a:xfrm>
            <a:off x="8357162" y="3799456"/>
            <a:ext cx="755576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2000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7754907" y="6602164"/>
            <a:ext cx="13756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/>
              <a:t>最後更新</a:t>
            </a:r>
            <a:r>
              <a:rPr lang="en-US" altLang="zh-TW" sz="1000" dirty="0"/>
              <a:t>: 2017/8/17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7094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圖表 3"/>
          <p:cNvGraphicFramePr/>
          <p:nvPr>
            <p:extLst>
              <p:ext uri="{D42A27DB-BD31-4B8C-83A1-F6EECF244321}">
                <p14:modId xmlns:p14="http://schemas.microsoft.com/office/powerpoint/2010/main" val="4151043130"/>
              </p:ext>
            </p:extLst>
          </p:nvPr>
        </p:nvGraphicFramePr>
        <p:xfrm>
          <a:off x="179512" y="1412776"/>
          <a:ext cx="8712968" cy="5454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2013-&gt;2017</a:t>
            </a:r>
            <a:r>
              <a:rPr lang="zh-TW" altLang="en-US" dirty="0"/>
              <a:t>，</a:t>
            </a:r>
            <a:r>
              <a:rPr lang="zh-TW" altLang="en-US" dirty="0" smtClean="0"/>
              <a:t>成長</a:t>
            </a:r>
            <a:r>
              <a:rPr lang="en-US" altLang="zh-TW" dirty="0" smtClean="0"/>
              <a:t>60</a:t>
            </a:r>
            <a:r>
              <a:rPr lang="zh-TW" altLang="en-US" dirty="0" smtClean="0"/>
              <a:t>倍</a:t>
            </a:r>
            <a:r>
              <a:rPr lang="en-US" altLang="zh-TW" dirty="0" smtClean="0"/>
              <a:t>!!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089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Bitcoin </a:t>
            </a:r>
            <a:r>
              <a:rPr lang="zh-TW" altLang="en-US" dirty="0"/>
              <a:t>與定存獲利</a:t>
            </a:r>
            <a:r>
              <a:rPr lang="zh-TW" altLang="en-US" dirty="0" smtClean="0"/>
              <a:t>比較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270090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矩形 5"/>
          <p:cNvSpPr/>
          <p:nvPr/>
        </p:nvSpPr>
        <p:spPr>
          <a:xfrm>
            <a:off x="5257091" y="6396335"/>
            <a:ext cx="3878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 smtClean="0"/>
              <a:t>台幣定存利率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</a:t>
            </a:r>
            <a:r>
              <a:rPr lang="en-US" altLang="zh-TW" sz="1200" dirty="0" smtClean="0">
                <a:hlinkClick r:id="rId3"/>
              </a:rPr>
              <a:t>http</a:t>
            </a:r>
            <a:r>
              <a:rPr lang="en-US" altLang="zh-TW" sz="1200" dirty="0">
                <a:hlinkClick r:id="rId3"/>
              </a:rPr>
              <a:t>://</a:t>
            </a:r>
            <a:r>
              <a:rPr lang="en-US" altLang="zh-TW" sz="1200" dirty="0" smtClean="0">
                <a:hlinkClick r:id="rId3"/>
              </a:rPr>
              <a:t>rate.bot.com.tw/twd/2014-01-01</a:t>
            </a:r>
            <a:endParaRPr lang="en-US" altLang="zh-TW" sz="1200" dirty="0" smtClean="0"/>
          </a:p>
          <a:p>
            <a:r>
              <a:rPr lang="zh-TW" altLang="en-US" sz="1200" dirty="0" smtClean="0"/>
              <a:t>比特幣牌價參考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</a:t>
            </a:r>
            <a:r>
              <a:rPr lang="en-US" altLang="zh-TW" sz="1200" dirty="0">
                <a:hlinkClick r:id="rId4"/>
              </a:rPr>
              <a:t>https://tradeblock.com</a:t>
            </a:r>
            <a:r>
              <a:rPr lang="en-US" altLang="zh-TW" sz="1200" dirty="0" smtClean="0">
                <a:hlinkClick r:id="rId4"/>
              </a:rPr>
              <a:t>/</a:t>
            </a:r>
            <a:endParaRPr lang="en-US" altLang="zh-TW" sz="1200" dirty="0" smtClean="0"/>
          </a:p>
        </p:txBody>
      </p:sp>
    </p:spTree>
    <p:extLst>
      <p:ext uri="{BB962C8B-B14F-4D97-AF65-F5344CB8AC3E}">
        <p14:creationId xmlns:p14="http://schemas.microsoft.com/office/powerpoint/2010/main" val="183787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00808"/>
            <a:ext cx="59817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What the fuck?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481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沒</a:t>
            </a:r>
            <a:r>
              <a:rPr lang="zh-TW" altLang="en-US" dirty="0"/>
              <a:t>跟</a:t>
            </a:r>
            <a:r>
              <a:rPr lang="zh-TW" altLang="en-US" dirty="0" smtClean="0"/>
              <a:t>到</a:t>
            </a:r>
            <a:r>
              <a:rPr lang="zh-TW" altLang="en-US" dirty="0"/>
              <a:t>這一波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親愛的，我把它全拿去買披薩了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8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Bitcoin Pizza Day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75856" y="1600200"/>
            <a:ext cx="5868144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曾經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我擁有</a:t>
            </a:r>
            <a:r>
              <a:rPr lang="en-US" altLang="zh-TW" dirty="0" smtClean="0"/>
              <a:t>10000</a:t>
            </a:r>
            <a:r>
              <a:rPr lang="zh-TW" altLang="en-US" dirty="0" smtClean="0"/>
              <a:t>個比特幣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我</a:t>
            </a:r>
            <a:r>
              <a:rPr lang="zh-TW" altLang="en-US" dirty="0"/>
              <a:t>用</a:t>
            </a:r>
            <a:r>
              <a:rPr lang="zh-TW" altLang="en-US" dirty="0" smtClean="0"/>
              <a:t>他買了兩個披薩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我把它全吃</a:t>
            </a:r>
            <a:r>
              <a:rPr lang="zh-TW" altLang="en-US" dirty="0" smtClean="0"/>
              <a:t>了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幾年以後我</a:t>
            </a:r>
            <a:r>
              <a:rPr lang="zh-TW" altLang="en-US" dirty="0" smtClean="0"/>
              <a:t>發現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我買了全宇宙最貴的</a:t>
            </a:r>
            <a:r>
              <a:rPr lang="zh-TW" altLang="en-US" dirty="0" smtClean="0"/>
              <a:t>披薩</a:t>
            </a:r>
            <a:endParaRPr lang="en-US" altLang="zh-TW" dirty="0" smtClean="0"/>
          </a:p>
        </p:txBody>
      </p:sp>
      <p:grpSp>
        <p:nvGrpSpPr>
          <p:cNvPr id="6" name="群組 5"/>
          <p:cNvGrpSpPr/>
          <p:nvPr/>
        </p:nvGrpSpPr>
        <p:grpSpPr>
          <a:xfrm>
            <a:off x="467544" y="2348880"/>
            <a:ext cx="2693692" cy="2700001"/>
            <a:chOff x="467544" y="2348880"/>
            <a:chExt cx="2693692" cy="2700001"/>
          </a:xfrm>
        </p:grpSpPr>
        <p:grpSp>
          <p:nvGrpSpPr>
            <p:cNvPr id="4" name="群組 3"/>
            <p:cNvGrpSpPr/>
            <p:nvPr/>
          </p:nvGrpSpPr>
          <p:grpSpPr>
            <a:xfrm>
              <a:off x="467544" y="2348880"/>
              <a:ext cx="2693692" cy="2700001"/>
              <a:chOff x="1680308" y="2034000"/>
              <a:chExt cx="2693692" cy="2700001"/>
            </a:xfrm>
          </p:grpSpPr>
          <p:pic>
            <p:nvPicPr>
              <p:cNvPr id="1030" name="Picture 6" descr="相關圖片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70" t="8004" r="50000" b="9260"/>
              <a:stretch/>
            </p:blipFill>
            <p:spPr bwMode="auto">
              <a:xfrm>
                <a:off x="1680308" y="2034001"/>
                <a:ext cx="1356612" cy="27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10" descr="「比特幣」的圖片搜尋結果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/>
              <a:stretch/>
            </p:blipFill>
            <p:spPr bwMode="auto">
              <a:xfrm>
                <a:off x="3024000" y="2034000"/>
                <a:ext cx="1350000" cy="27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" name="橢圓 4"/>
            <p:cNvSpPr/>
            <p:nvPr/>
          </p:nvSpPr>
          <p:spPr>
            <a:xfrm>
              <a:off x="467544" y="2348880"/>
              <a:ext cx="2693692" cy="2664296"/>
            </a:xfrm>
            <a:prstGeom prst="ellipse">
              <a:avLst/>
            </a:prstGeom>
            <a:noFill/>
            <a:ln w="762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2181762" y="5607277"/>
            <a:ext cx="47804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b="1" dirty="0"/>
              <a:t>2010</a:t>
            </a:r>
            <a:r>
              <a:rPr lang="zh-TW" altLang="en-US" sz="4800" b="1" dirty="0"/>
              <a:t>年</a:t>
            </a:r>
            <a:r>
              <a:rPr lang="en-US" altLang="zh-TW" sz="4800" b="1" dirty="0"/>
              <a:t>5</a:t>
            </a:r>
            <a:r>
              <a:rPr lang="zh-TW" altLang="en-US" sz="4800" b="1" dirty="0"/>
              <a:t>月</a:t>
            </a:r>
            <a:r>
              <a:rPr lang="en-US" altLang="zh-TW" sz="4800" b="1" dirty="0"/>
              <a:t>22</a:t>
            </a:r>
            <a:r>
              <a:rPr lang="zh-TW" altLang="en-US" sz="4800" b="1" dirty="0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149640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現今價值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10000</a:t>
            </a:r>
            <a:r>
              <a:rPr lang="zh-TW" altLang="en-US" dirty="0" smtClean="0"/>
              <a:t>*</a:t>
            </a:r>
            <a:r>
              <a:rPr lang="en-US" altLang="zh-TW" dirty="0"/>
              <a:t>4</a:t>
            </a:r>
            <a:r>
              <a:rPr lang="en-US" altLang="zh-TW" dirty="0" smtClean="0"/>
              <a:t>200(USD)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796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5575" y="764704"/>
            <a:ext cx="8988425" cy="5361459"/>
          </a:xfrm>
        </p:spPr>
        <p:txBody>
          <a:bodyPr/>
          <a:lstStyle/>
          <a:p>
            <a:r>
              <a:rPr lang="zh-TW" altLang="en-US" dirty="0" smtClean="0"/>
              <a:t>現職</a:t>
            </a:r>
            <a:endParaRPr lang="en-US" altLang="zh-TW" dirty="0"/>
          </a:p>
          <a:p>
            <a:pPr lvl="1"/>
            <a:r>
              <a:rPr lang="zh-TW" altLang="en-US" dirty="0" smtClean="0"/>
              <a:t>帳聯網路科技</a:t>
            </a:r>
            <a:r>
              <a:rPr lang="en-US" altLang="zh-TW" dirty="0" smtClean="0"/>
              <a:t>(AMIS)</a:t>
            </a:r>
            <a:r>
              <a:rPr lang="zh-TW" altLang="en-US" dirty="0" smtClean="0"/>
              <a:t>股份有限公司</a:t>
            </a:r>
            <a:r>
              <a:rPr lang="en-US" altLang="zh-TW" dirty="0" smtClean="0"/>
              <a:t>-</a:t>
            </a:r>
            <a:r>
              <a:rPr lang="zh-TW" altLang="en-US" dirty="0" smtClean="0"/>
              <a:t>資深</a:t>
            </a:r>
            <a:r>
              <a:rPr lang="zh-TW" altLang="en-US" dirty="0"/>
              <a:t>軟體</a:t>
            </a:r>
            <a:r>
              <a:rPr lang="zh-TW" altLang="en-US" dirty="0" smtClean="0"/>
              <a:t>工程師</a:t>
            </a:r>
            <a:endParaRPr lang="en-US" altLang="zh-TW" dirty="0" smtClean="0"/>
          </a:p>
          <a:p>
            <a:r>
              <a:rPr lang="zh-TW" altLang="en-US" dirty="0"/>
              <a:t>工作經歷</a:t>
            </a:r>
          </a:p>
          <a:p>
            <a:pPr lvl="1"/>
            <a:r>
              <a:rPr lang="zh-TW" altLang="en-US" dirty="0"/>
              <a:t>宏達國際電子股份有限公司</a:t>
            </a:r>
            <a:r>
              <a:rPr lang="en-US" altLang="zh-TW" dirty="0"/>
              <a:t>-</a:t>
            </a:r>
            <a:r>
              <a:rPr lang="zh-TW" altLang="en-US" dirty="0"/>
              <a:t>資深軟體工程師</a:t>
            </a:r>
            <a:endParaRPr lang="en-US" altLang="zh-TW" dirty="0" smtClean="0"/>
          </a:p>
          <a:p>
            <a:pPr lvl="1"/>
            <a:r>
              <a:rPr lang="zh-TW" altLang="en-US" dirty="0"/>
              <a:t>仁寶電腦工業股份有限公司</a:t>
            </a:r>
            <a:r>
              <a:rPr lang="en-US" altLang="zh-TW" dirty="0"/>
              <a:t>-</a:t>
            </a:r>
            <a:r>
              <a:rPr lang="zh-TW" altLang="en-US"/>
              <a:t>軟體</a:t>
            </a:r>
            <a:r>
              <a:rPr lang="zh-TW" altLang="en-US" smtClean="0"/>
              <a:t>工程師</a:t>
            </a:r>
            <a:endParaRPr lang="en-US" altLang="zh-TW" dirty="0" smtClean="0"/>
          </a:p>
          <a:p>
            <a:r>
              <a:rPr lang="zh-TW" altLang="en-US" dirty="0" smtClean="0"/>
              <a:t>學歷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長庚大學</a:t>
            </a:r>
            <a:r>
              <a:rPr lang="en-US" altLang="zh-TW" dirty="0" smtClean="0"/>
              <a:t>-</a:t>
            </a:r>
            <a:r>
              <a:rPr lang="zh-TW" altLang="en-US" dirty="0" smtClean="0"/>
              <a:t>資訊</a:t>
            </a:r>
            <a:r>
              <a:rPr lang="zh-TW" altLang="en-US" dirty="0" smtClean="0"/>
              <a:t>工程研究所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長庚大學</a:t>
            </a:r>
            <a:r>
              <a:rPr lang="en-US" altLang="zh-TW" dirty="0" smtClean="0"/>
              <a:t>-</a:t>
            </a:r>
            <a:r>
              <a:rPr lang="zh-TW" altLang="en-US" dirty="0" smtClean="0"/>
              <a:t>資訊工程系</a:t>
            </a:r>
            <a:endParaRPr lang="en-US" altLang="zh-TW" dirty="0" smtClean="0"/>
          </a:p>
        </p:txBody>
      </p:sp>
      <p:sp>
        <p:nvSpPr>
          <p:cNvPr id="2" name="AutoShape 5" descr="https://files.slack.com/files-pri/T02G1F4U8-F6JPHM8E8/image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7" descr="https://files.slack.com/files-pri/T02G1F4U8-F6JPHM8E8/image001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886" y="5565447"/>
            <a:ext cx="1801114" cy="128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4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Bitcoin Pizza Day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633413" y="1484784"/>
            <a:ext cx="7877175" cy="3448051"/>
            <a:chOff x="633413" y="1484784"/>
            <a:chExt cx="7877175" cy="3448051"/>
          </a:xfrm>
        </p:grpSpPr>
        <p:pic>
          <p:nvPicPr>
            <p:cNvPr id="8194" name="Picture 2" descr="http://s3-ap-northeast-1.amazonaws.com/blockcast-it-s3/wp-content/uploads/2017/05/21203457/%E8%9E%A2%E5%B9%95%E5%BF%AB%E7%85%A7-2017-05-21-%E4%B8%8B%E5%8D%884.38.23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413" y="1484784"/>
              <a:ext cx="7877175" cy="3448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矩形 2"/>
            <p:cNvSpPr/>
            <p:nvPr/>
          </p:nvSpPr>
          <p:spPr>
            <a:xfrm>
              <a:off x="2358000" y="2276872"/>
              <a:ext cx="1008112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633413" y="5013176"/>
            <a:ext cx="7877175" cy="1792470"/>
            <a:chOff x="633413" y="5013176"/>
            <a:chExt cx="7877175" cy="1792470"/>
          </a:xfrm>
        </p:grpSpPr>
        <p:grpSp>
          <p:nvGrpSpPr>
            <p:cNvPr id="6" name="群組 5"/>
            <p:cNvGrpSpPr/>
            <p:nvPr/>
          </p:nvGrpSpPr>
          <p:grpSpPr>
            <a:xfrm>
              <a:off x="633413" y="5013176"/>
              <a:ext cx="7877175" cy="1792470"/>
              <a:chOff x="633413" y="5013176"/>
              <a:chExt cx="7877175" cy="1792470"/>
            </a:xfrm>
          </p:grpSpPr>
          <p:pic>
            <p:nvPicPr>
              <p:cNvPr id="8196" name="Picture 4" descr="http://s3-ap-northeast-1.amazonaws.com/blockcast-it-s3/wp-content/uploads/2017/05/21203456/%E8%9E%A2%E5%B9%95%E5%BF%AB%E7%85%A7-2017-05-21-%E4%B8%8B%E5%8D%885.05.13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3413" y="5013176"/>
                <a:ext cx="7877175" cy="1792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矩形 13"/>
              <p:cNvSpPr/>
              <p:nvPr/>
            </p:nvSpPr>
            <p:spPr>
              <a:xfrm>
                <a:off x="3682800" y="5518800"/>
                <a:ext cx="775247" cy="21602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2267744" y="5229200"/>
              <a:ext cx="1728192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" name="文字方塊 3"/>
          <p:cNvSpPr txBox="1"/>
          <p:nvPr/>
        </p:nvSpPr>
        <p:spPr>
          <a:xfrm>
            <a:off x="7015853" y="6590419"/>
            <a:ext cx="21281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/>
              <a:t>來源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</a:t>
            </a:r>
            <a:r>
              <a:rPr lang="en-US" altLang="zh-TW" sz="1200" dirty="0" smtClean="0"/>
              <a:t>https</a:t>
            </a:r>
            <a:r>
              <a:rPr lang="en-US" altLang="zh-TW" sz="1200" dirty="0"/>
              <a:t>://goo.gl/o21UHE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0719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the fuck?</a:t>
            </a:r>
            <a:endParaRPr lang="zh-TW" altLang="en-US" dirty="0"/>
          </a:p>
        </p:txBody>
      </p:sp>
      <p:pic>
        <p:nvPicPr>
          <p:cNvPr id="4" name="Picture 2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00808"/>
            <a:ext cx="59817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14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比特</a:t>
            </a:r>
            <a:r>
              <a:rPr lang="zh-TW" altLang="en-US" dirty="0" smtClean="0"/>
              <a:t>幣現在能買什麼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你想得到的，幾乎都有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19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「幼稚園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761366"/>
            <a:ext cx="2369096" cy="157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25" y="1275095"/>
            <a:ext cx="3142165" cy="864096"/>
          </a:xfrm>
          <a:prstGeom prst="rect">
            <a:avLst/>
          </a:prstGeom>
        </p:spPr>
      </p:pic>
      <p:pic>
        <p:nvPicPr>
          <p:cNvPr id="1028" name="Picture 4" descr="「BIC CAMERA」的圖片搜尋結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21" b="31443"/>
          <a:stretch/>
        </p:blipFill>
        <p:spPr bwMode="auto">
          <a:xfrm>
            <a:off x="283218" y="2139191"/>
            <a:ext cx="3048000" cy="70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群組 7"/>
          <p:cNvGrpSpPr/>
          <p:nvPr/>
        </p:nvGrpSpPr>
        <p:grpSpPr>
          <a:xfrm>
            <a:off x="1129978" y="4725144"/>
            <a:ext cx="2437465" cy="1642696"/>
            <a:chOff x="394933" y="4943984"/>
            <a:chExt cx="2437465" cy="1642696"/>
          </a:xfrm>
        </p:grpSpPr>
        <p:pic>
          <p:nvPicPr>
            <p:cNvPr id="1030" name="Picture 6" descr="Lamborghini.sv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4943984"/>
              <a:ext cx="1428750" cy="1609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933" y="5571613"/>
              <a:ext cx="1200693" cy="1015067"/>
            </a:xfrm>
            <a:prstGeom prst="rect">
              <a:avLst/>
            </a:prstGeom>
          </p:spPr>
        </p:pic>
      </p:grpSp>
      <p:pic>
        <p:nvPicPr>
          <p:cNvPr id="1032" name="Picture 8" descr="「峇里島Del Mango別墅莊園」的圖片搜尋結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519075"/>
            <a:ext cx="2146154" cy="16164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「比特幣」的圖片搜尋結果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962" y="1790317"/>
            <a:ext cx="2376264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49" y="3446185"/>
            <a:ext cx="3225338" cy="689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13" descr="「Overstock」的圖片搜尋結果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05" y="4355010"/>
            <a:ext cx="1642242" cy="54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8" y="1484784"/>
            <a:ext cx="15621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" name="Picture 20" descr="「ASX 澳交所」的圖片搜尋結果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10455" cy="134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圖片搜尋結果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5" t="34587" r="8201" b="34192"/>
          <a:stretch/>
        </p:blipFill>
        <p:spPr bwMode="auto">
          <a:xfrm>
            <a:off x="3059832" y="658810"/>
            <a:ext cx="2160240" cy="62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「wechat」的圖片搜尋結果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0" r="12141"/>
          <a:stretch/>
        </p:blipFill>
        <p:spPr bwMode="auto">
          <a:xfrm>
            <a:off x="4139952" y="5024807"/>
            <a:ext cx="1342209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「太空旅行」的圖片搜尋結果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708" y="1531"/>
            <a:ext cx="1627064" cy="1084709"/>
          </a:xfrm>
          <a:prstGeom prst="roundRect">
            <a:avLst>
              <a:gd name="adj" fmla="val 823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621" y="83503"/>
            <a:ext cx="1439094" cy="586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590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如何獲得比特幣</a:t>
            </a:r>
            <a:r>
              <a:rPr lang="en-US" altLang="zh-TW" dirty="0"/>
              <a:t>? 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交易所、挖礦、接收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07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http://i.imgur.com/Sd0XJg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5" y="1556792"/>
            <a:ext cx="9081363" cy="526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10" descr="Maps and Flags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2" name="群組 1"/>
          <p:cNvGrpSpPr/>
          <p:nvPr/>
        </p:nvGrpSpPr>
        <p:grpSpPr>
          <a:xfrm>
            <a:off x="5299224" y="2780928"/>
            <a:ext cx="1309440" cy="690806"/>
            <a:chOff x="5299224" y="2780928"/>
            <a:chExt cx="1309440" cy="690806"/>
          </a:xfrm>
        </p:grpSpPr>
        <p:pic>
          <p:nvPicPr>
            <p:cNvPr id="3084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60" y="3246085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9224" y="2780928"/>
              <a:ext cx="1309440" cy="42428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群組 3"/>
          <p:cNvGrpSpPr/>
          <p:nvPr/>
        </p:nvGrpSpPr>
        <p:grpSpPr>
          <a:xfrm>
            <a:off x="5436096" y="3442967"/>
            <a:ext cx="801713" cy="466710"/>
            <a:chOff x="5436096" y="3356992"/>
            <a:chExt cx="949400" cy="552685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3632769"/>
              <a:ext cx="949400" cy="27690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3356992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群組 11"/>
          <p:cNvGrpSpPr/>
          <p:nvPr/>
        </p:nvGrpSpPr>
        <p:grpSpPr>
          <a:xfrm>
            <a:off x="6804247" y="3212976"/>
            <a:ext cx="2160241" cy="851384"/>
            <a:chOff x="6804247" y="3212976"/>
            <a:chExt cx="2160241" cy="851384"/>
          </a:xfrm>
        </p:grpSpPr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3740" y="3212976"/>
              <a:ext cx="1670748" cy="24017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8984" y="3565773"/>
              <a:ext cx="799440" cy="22326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4247" y="3629796"/>
              <a:ext cx="531977" cy="20006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8679" y="3491383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4703" y="3789040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8588" y="3838711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群組 13"/>
          <p:cNvGrpSpPr/>
          <p:nvPr/>
        </p:nvGrpSpPr>
        <p:grpSpPr>
          <a:xfrm>
            <a:off x="2620504" y="3478793"/>
            <a:ext cx="1303424" cy="769367"/>
            <a:chOff x="2620504" y="3478793"/>
            <a:chExt cx="1303424" cy="769367"/>
          </a:xfrm>
        </p:grpSpPr>
        <p:pic>
          <p:nvPicPr>
            <p:cNvPr id="11" name="Picture 8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8199" y="3478793"/>
              <a:ext cx="657697" cy="16623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856" y="3717032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5" name="Picture 1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504" y="3849812"/>
              <a:ext cx="581023" cy="18573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8703" y="4019353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3537" y="3800747"/>
              <a:ext cx="390391" cy="20431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8706" y="4022511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交易所買賣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358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購買</a:t>
            </a:r>
            <a:r>
              <a:rPr lang="zh-TW" altLang="en-US" dirty="0"/>
              <a:t>比特</a:t>
            </a:r>
            <a:r>
              <a:rPr lang="zh-TW" altLang="en-US" dirty="0" smtClean="0"/>
              <a:t>幣方法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197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buy step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6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75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buy step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9231" cy="70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81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uy step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3999" cy="614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71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「HTC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6151" name="Picture 7" descr="相關圖片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" r="21449"/>
          <a:stretch/>
        </p:blipFill>
        <p:spPr bwMode="auto">
          <a:xfrm>
            <a:off x="-1" y="1"/>
            <a:ext cx="9154554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34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buy step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15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00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buy step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3820"/>
            <a:ext cx="9180512" cy="685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09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自己的錢，自己賺，挖礦去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594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590550"/>
            <a:ext cx="6362700" cy="567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群組 6"/>
          <p:cNvGrpSpPr/>
          <p:nvPr/>
        </p:nvGrpSpPr>
        <p:grpSpPr>
          <a:xfrm>
            <a:off x="3542490" y="1916832"/>
            <a:ext cx="2954655" cy="2664296"/>
            <a:chOff x="3542490" y="1916832"/>
            <a:chExt cx="2954655" cy="2664296"/>
          </a:xfrm>
        </p:grpSpPr>
        <p:sp>
          <p:nvSpPr>
            <p:cNvPr id="5" name="文字方塊 4"/>
            <p:cNvSpPr txBox="1"/>
            <p:nvPr/>
          </p:nvSpPr>
          <p:spPr>
            <a:xfrm rot="5400000">
              <a:off x="4152434" y="1999387"/>
              <a:ext cx="1734770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600" dirty="0" smtClean="0">
                  <a:solidFill>
                    <a:srgbClr val="FF0000"/>
                  </a:solidFill>
                </a:rPr>
                <a:t>XD</a:t>
              </a:r>
              <a:endParaRPr lang="zh-TW" altLang="en-US" sz="9600" dirty="0">
                <a:solidFill>
                  <a:srgbClr val="FF0000"/>
                </a:solidFill>
              </a:endParaRPr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3542490" y="3657798"/>
              <a:ext cx="29546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5400" dirty="0">
                  <a:solidFill>
                    <a:srgbClr val="FF0000"/>
                  </a:solidFill>
                </a:rPr>
                <a:t>走</a:t>
              </a:r>
              <a:r>
                <a:rPr lang="zh-TW" altLang="en-US" sz="5400" dirty="0" smtClean="0">
                  <a:solidFill>
                    <a:srgbClr val="FF0000"/>
                  </a:solidFill>
                </a:rPr>
                <a:t>錯棚了</a:t>
              </a:r>
              <a:endParaRPr lang="zh-TW" altLang="en-US" sz="5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827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039864"/>
              </p:ext>
            </p:extLst>
          </p:nvPr>
        </p:nvGraphicFramePr>
        <p:xfrm>
          <a:off x="683568" y="1828800"/>
          <a:ext cx="7776864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2631"/>
                <a:gridCol w="1043238"/>
                <a:gridCol w="2370995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品名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數量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小記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套裝主機</a:t>
                      </a:r>
                      <a:r>
                        <a:rPr lang="en-US" altLang="zh-TW" sz="2400" dirty="0" smtClean="0"/>
                        <a:t>/</a:t>
                      </a:r>
                      <a:r>
                        <a:rPr lang="zh-TW" altLang="en-US" sz="2400" dirty="0" smtClean="0"/>
                        <a:t>柯博文</a:t>
                      </a:r>
                      <a:r>
                        <a:rPr lang="en-US" altLang="zh-TW" sz="2400" dirty="0" smtClean="0"/>
                        <a:t>550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6300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顯示卡</a:t>
                      </a:r>
                      <a:r>
                        <a:rPr lang="en-US" altLang="zh-TW" sz="2400" dirty="0" smtClean="0"/>
                        <a:t>/GTX-1080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6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92450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記憶體</a:t>
                      </a:r>
                      <a:r>
                        <a:rPr lang="en-US" altLang="zh-TW" sz="2400" dirty="0" smtClean="0"/>
                        <a:t>/16G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4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11900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硬碟</a:t>
                      </a:r>
                      <a:r>
                        <a:rPr lang="en-US" altLang="zh-TW" sz="2400" dirty="0" smtClean="0"/>
                        <a:t>/HDD+SSD</a:t>
                      </a: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WD</a:t>
                      </a:r>
                      <a:r>
                        <a:rPr lang="zh-TW" altLang="en-US" sz="2400" baseline="0" dirty="0" smtClean="0"/>
                        <a:t> </a:t>
                      </a:r>
                      <a:r>
                        <a:rPr lang="en-US" altLang="zh-TW" sz="2400" baseline="0" dirty="0" smtClean="0"/>
                        <a:t>Blue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8499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電源供應器</a:t>
                      </a:r>
                      <a:r>
                        <a:rPr lang="en-US" altLang="zh-TW" sz="2400" dirty="0" smtClean="0"/>
                        <a:t>/1300W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6690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 gridSpan="3"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TDP</a:t>
                      </a:r>
                      <a:r>
                        <a:rPr lang="zh-TW" altLang="en-US" sz="2400" dirty="0" smtClean="0"/>
                        <a:t>耗電</a:t>
                      </a:r>
                      <a:r>
                        <a:rPr lang="en-US" altLang="zh-TW" sz="2400" dirty="0" smtClean="0"/>
                        <a:t>:</a:t>
                      </a: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911</a:t>
                      </a:r>
                      <a:r>
                        <a:rPr lang="zh-TW" altLang="en-US" sz="2400" dirty="0" smtClean="0"/>
                        <a:t>瓦，估計價格</a:t>
                      </a:r>
                      <a:r>
                        <a:rPr lang="en-US" altLang="zh-TW" sz="2400" dirty="0" smtClean="0"/>
                        <a:t>:</a:t>
                      </a: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NTD 128440</a:t>
                      </a:r>
                      <a:endParaRPr lang="zh-TW" alt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標題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組一台可挖礦的主機</a:t>
            </a:r>
          </a:p>
        </p:txBody>
      </p:sp>
    </p:spTree>
    <p:extLst>
      <p:ext uri="{BB962C8B-B14F-4D97-AF65-F5344CB8AC3E}">
        <p14:creationId xmlns:p14="http://schemas.microsoft.com/office/powerpoint/2010/main" val="212171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755789"/>
              </p:ext>
            </p:extLst>
          </p:nvPr>
        </p:nvGraphicFramePr>
        <p:xfrm>
          <a:off x="683568" y="1828800"/>
          <a:ext cx="7776864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2631"/>
                <a:gridCol w="1043238"/>
                <a:gridCol w="2370995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品名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數量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小記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套裝主機</a:t>
                      </a:r>
                      <a:r>
                        <a:rPr lang="en-US" altLang="zh-TW" sz="2400" dirty="0" smtClean="0"/>
                        <a:t>/</a:t>
                      </a:r>
                      <a:r>
                        <a:rPr lang="zh-TW" altLang="en-US" sz="2400" dirty="0" smtClean="0"/>
                        <a:t>柯博文</a:t>
                      </a:r>
                      <a:r>
                        <a:rPr lang="en-US" altLang="zh-TW" sz="2400" dirty="0" smtClean="0"/>
                        <a:t>550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6300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顯示卡</a:t>
                      </a:r>
                      <a:r>
                        <a:rPr lang="en-US" altLang="zh-TW" sz="2400" dirty="0" smtClean="0"/>
                        <a:t>/GTX-1080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6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92450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記憶體</a:t>
                      </a:r>
                      <a:r>
                        <a:rPr lang="en-US" altLang="zh-TW" sz="2400" dirty="0" smtClean="0"/>
                        <a:t>/16G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4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11900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硬碟</a:t>
                      </a:r>
                      <a:r>
                        <a:rPr lang="en-US" altLang="zh-TW" sz="2400" dirty="0" smtClean="0"/>
                        <a:t>/HDD+SSD</a:t>
                      </a: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WD</a:t>
                      </a:r>
                      <a:r>
                        <a:rPr lang="zh-TW" altLang="en-US" sz="2400" baseline="0" dirty="0" smtClean="0"/>
                        <a:t> </a:t>
                      </a:r>
                      <a:r>
                        <a:rPr lang="en-US" altLang="zh-TW" sz="2400" baseline="0" dirty="0" smtClean="0"/>
                        <a:t>Blue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8499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電源供應器</a:t>
                      </a:r>
                      <a:r>
                        <a:rPr lang="en-US" altLang="zh-TW" sz="2400" dirty="0" smtClean="0"/>
                        <a:t>/1300W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6690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 gridSpan="3"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TDP</a:t>
                      </a:r>
                      <a:r>
                        <a:rPr lang="zh-TW" altLang="en-US" sz="2400" dirty="0" smtClean="0"/>
                        <a:t>耗電</a:t>
                      </a:r>
                      <a:r>
                        <a:rPr lang="en-US" altLang="zh-TW" sz="2400" dirty="0" smtClean="0"/>
                        <a:t>:</a:t>
                      </a: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911</a:t>
                      </a:r>
                      <a:r>
                        <a:rPr lang="zh-TW" altLang="en-US" sz="2400" dirty="0" smtClean="0"/>
                        <a:t>瓦，估計價格</a:t>
                      </a:r>
                      <a:r>
                        <a:rPr lang="en-US" altLang="zh-TW" sz="2400" dirty="0" smtClean="0"/>
                        <a:t>: NTD</a:t>
                      </a: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128440</a:t>
                      </a:r>
                      <a:endParaRPr lang="zh-TW" alt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標題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組一台可挖礦的主機</a:t>
            </a:r>
          </a:p>
        </p:txBody>
      </p:sp>
      <p:sp>
        <p:nvSpPr>
          <p:cNvPr id="3" name="矩形 2"/>
          <p:cNvSpPr/>
          <p:nvPr/>
        </p:nvSpPr>
        <p:spPr>
          <a:xfrm rot="19643407">
            <a:off x="-32785" y="2684977"/>
            <a:ext cx="868218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b="1" dirty="0">
                <a:solidFill>
                  <a:srgbClr val="FF0000"/>
                </a:solidFill>
              </a:rPr>
              <a:t>等一下，</a:t>
            </a:r>
            <a:r>
              <a:rPr lang="zh-TW" altLang="en-US" sz="4400" b="1" dirty="0" smtClean="0">
                <a:solidFill>
                  <a:srgbClr val="FF0000"/>
                </a:solidFill>
              </a:rPr>
              <a:t>有</a:t>
            </a:r>
            <a:r>
              <a:rPr lang="en-US" altLang="zh-TW" sz="4400" b="1" dirty="0" smtClean="0">
                <a:solidFill>
                  <a:srgbClr val="FF0000"/>
                </a:solidFill>
              </a:rPr>
              <a:t>6</a:t>
            </a:r>
            <a:r>
              <a:rPr lang="zh-TW" altLang="en-US" sz="4400" b="1" dirty="0" smtClean="0">
                <a:solidFill>
                  <a:srgbClr val="FF0000"/>
                </a:solidFill>
              </a:rPr>
              <a:t>個顯示卡</a:t>
            </a:r>
            <a:r>
              <a:rPr lang="en-US" altLang="zh-TW" sz="4400" b="1" dirty="0">
                <a:solidFill>
                  <a:srgbClr val="FF0000"/>
                </a:solidFill>
              </a:rPr>
              <a:t>? </a:t>
            </a:r>
            <a:r>
              <a:rPr lang="zh-TW" altLang="en-US" sz="4400" b="1" dirty="0">
                <a:solidFill>
                  <a:srgbClr val="FF0000"/>
                </a:solidFill>
              </a:rPr>
              <a:t>哩丟</a:t>
            </a:r>
            <a:r>
              <a:rPr lang="zh-TW" altLang="en-US" sz="4400" b="1" dirty="0" smtClean="0">
                <a:solidFill>
                  <a:srgbClr val="FF0000"/>
                </a:solidFill>
              </a:rPr>
              <a:t>搞喔</a:t>
            </a:r>
            <a:r>
              <a:rPr lang="en-US" altLang="zh-TW" sz="4400" b="1" dirty="0" smtClean="0">
                <a:solidFill>
                  <a:srgbClr val="FF0000"/>
                </a:solidFill>
              </a:rPr>
              <a:t>?</a:t>
            </a:r>
            <a:endParaRPr lang="zh-TW" alt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27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5" name="群組 774"/>
          <p:cNvGrpSpPr/>
          <p:nvPr/>
        </p:nvGrpSpPr>
        <p:grpSpPr>
          <a:xfrm>
            <a:off x="8262563" y="-675456"/>
            <a:ext cx="1061965" cy="1354782"/>
            <a:chOff x="6588224" y="1844824"/>
            <a:chExt cx="1061965" cy="1354782"/>
          </a:xfrm>
        </p:grpSpPr>
        <p:pic>
          <p:nvPicPr>
            <p:cNvPr id="782" name="圖片 78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783" name="圖片 78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</p:grpSp>
      <p:grpSp>
        <p:nvGrpSpPr>
          <p:cNvPr id="762" name="群組 761"/>
          <p:cNvGrpSpPr/>
          <p:nvPr/>
        </p:nvGrpSpPr>
        <p:grpSpPr>
          <a:xfrm>
            <a:off x="7200292" y="-662086"/>
            <a:ext cx="1998069" cy="2218878"/>
            <a:chOff x="5652120" y="980728"/>
            <a:chExt cx="1998069" cy="2218878"/>
          </a:xfrm>
        </p:grpSpPr>
        <p:pic>
          <p:nvPicPr>
            <p:cNvPr id="766" name="圖片 76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767" name="圖片 76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768" name="圖片 76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769" name="圖片 76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770" name="圖片 76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</p:grpSp>
      <p:grpSp>
        <p:nvGrpSpPr>
          <p:cNvPr id="749" name="群組 748"/>
          <p:cNvGrpSpPr/>
          <p:nvPr/>
        </p:nvGrpSpPr>
        <p:grpSpPr>
          <a:xfrm>
            <a:off x="6086102" y="-603448"/>
            <a:ext cx="3010299" cy="3069604"/>
            <a:chOff x="5978090" y="1282130"/>
            <a:chExt cx="3010299" cy="3069604"/>
          </a:xfrm>
        </p:grpSpPr>
        <p:pic>
          <p:nvPicPr>
            <p:cNvPr id="754" name="圖片 75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755" name="圖片 75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756" name="圖片 75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757" name="圖片 75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  <p:pic>
          <p:nvPicPr>
            <p:cNvPr id="758" name="圖片 75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300" y="2420888"/>
              <a:ext cx="707977" cy="1066750"/>
            </a:xfrm>
            <a:prstGeom prst="rect">
              <a:avLst/>
            </a:prstGeom>
          </p:spPr>
        </p:pic>
        <p:pic>
          <p:nvPicPr>
            <p:cNvPr id="759" name="圖片 75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340" y="2695550"/>
              <a:ext cx="707977" cy="1066750"/>
            </a:xfrm>
            <a:prstGeom prst="rect">
              <a:avLst/>
            </a:prstGeom>
          </p:spPr>
        </p:pic>
        <p:pic>
          <p:nvPicPr>
            <p:cNvPr id="760" name="圖片 75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310" y="2996952"/>
              <a:ext cx="707977" cy="1066750"/>
            </a:xfrm>
            <a:prstGeom prst="rect">
              <a:avLst/>
            </a:prstGeom>
          </p:spPr>
        </p:pic>
        <p:pic>
          <p:nvPicPr>
            <p:cNvPr id="761" name="圖片 76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0412" y="3284984"/>
              <a:ext cx="707977" cy="1066750"/>
            </a:xfrm>
            <a:prstGeom prst="rect">
              <a:avLst/>
            </a:prstGeom>
          </p:spPr>
        </p:pic>
      </p:grpSp>
      <p:grpSp>
        <p:nvGrpSpPr>
          <p:cNvPr id="736" name="群組 735"/>
          <p:cNvGrpSpPr/>
          <p:nvPr/>
        </p:nvGrpSpPr>
        <p:grpSpPr>
          <a:xfrm>
            <a:off x="4997996" y="-531440"/>
            <a:ext cx="4026397" cy="3933700"/>
            <a:chOff x="4961992" y="418034"/>
            <a:chExt cx="4026397" cy="3933700"/>
          </a:xfrm>
        </p:grpSpPr>
        <p:pic>
          <p:nvPicPr>
            <p:cNvPr id="738" name="圖片 73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739" name="圖片 73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740" name="圖片 73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741" name="圖片 7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742" name="圖片 74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743" name="圖片 74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744" name="圖片 74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  <p:pic>
          <p:nvPicPr>
            <p:cNvPr id="745" name="圖片 7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300" y="2420888"/>
              <a:ext cx="707977" cy="1066750"/>
            </a:xfrm>
            <a:prstGeom prst="rect">
              <a:avLst/>
            </a:prstGeom>
          </p:spPr>
        </p:pic>
        <p:pic>
          <p:nvPicPr>
            <p:cNvPr id="746" name="圖片 74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340" y="2695550"/>
              <a:ext cx="707977" cy="1066750"/>
            </a:xfrm>
            <a:prstGeom prst="rect">
              <a:avLst/>
            </a:prstGeom>
          </p:spPr>
        </p:pic>
        <p:pic>
          <p:nvPicPr>
            <p:cNvPr id="747" name="圖片 74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310" y="2996952"/>
              <a:ext cx="707977" cy="1066750"/>
            </a:xfrm>
            <a:prstGeom prst="rect">
              <a:avLst/>
            </a:prstGeom>
          </p:spPr>
        </p:pic>
        <p:pic>
          <p:nvPicPr>
            <p:cNvPr id="748" name="圖片 74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0412" y="3284984"/>
              <a:ext cx="707977" cy="1066750"/>
            </a:xfrm>
            <a:prstGeom prst="rect">
              <a:avLst/>
            </a:prstGeom>
          </p:spPr>
        </p:pic>
      </p:grpSp>
      <p:cxnSp>
        <p:nvCxnSpPr>
          <p:cNvPr id="5" name="直線接點 4"/>
          <p:cNvCxnSpPr/>
          <p:nvPr/>
        </p:nvCxnSpPr>
        <p:spPr>
          <a:xfrm>
            <a:off x="4535996" y="116632"/>
            <a:ext cx="72008" cy="66247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1547664" y="6111328"/>
            <a:ext cx="1441420" cy="3693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i7-7700 CPU</a:t>
            </a:r>
            <a:endParaRPr lang="zh-TW" altLang="en-US" dirty="0"/>
          </a:p>
        </p:txBody>
      </p:sp>
      <p:grpSp>
        <p:nvGrpSpPr>
          <p:cNvPr id="22" name="群組 21"/>
          <p:cNvGrpSpPr/>
          <p:nvPr/>
        </p:nvGrpSpPr>
        <p:grpSpPr>
          <a:xfrm>
            <a:off x="4608004" y="130002"/>
            <a:ext cx="4380385" cy="4221732"/>
            <a:chOff x="4608004" y="130002"/>
            <a:chExt cx="4380385" cy="4221732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004" y="130002"/>
              <a:ext cx="707977" cy="1066750"/>
            </a:xfrm>
            <a:prstGeom prst="rect">
              <a:avLst/>
            </a:prstGeom>
          </p:spPr>
        </p:pic>
        <p:pic>
          <p:nvPicPr>
            <p:cNvPr id="659" name="圖片 65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660" name="圖片 65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661" name="圖片 66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662" name="圖片 66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663" name="圖片 66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664" name="圖片 66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665" name="圖片 66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  <p:pic>
          <p:nvPicPr>
            <p:cNvPr id="666" name="圖片 66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300" y="2420888"/>
              <a:ext cx="707977" cy="1066750"/>
            </a:xfrm>
            <a:prstGeom prst="rect">
              <a:avLst/>
            </a:prstGeom>
          </p:spPr>
        </p:pic>
        <p:pic>
          <p:nvPicPr>
            <p:cNvPr id="667" name="圖片 66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340" y="2695550"/>
              <a:ext cx="707977" cy="1066750"/>
            </a:xfrm>
            <a:prstGeom prst="rect">
              <a:avLst/>
            </a:prstGeom>
          </p:spPr>
        </p:pic>
        <p:pic>
          <p:nvPicPr>
            <p:cNvPr id="668" name="圖片 66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310" y="2996952"/>
              <a:ext cx="707977" cy="1066750"/>
            </a:xfrm>
            <a:prstGeom prst="rect">
              <a:avLst/>
            </a:prstGeom>
          </p:spPr>
        </p:pic>
        <p:pic>
          <p:nvPicPr>
            <p:cNvPr id="669" name="圖片 66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0412" y="3284984"/>
              <a:ext cx="707977" cy="1066750"/>
            </a:xfrm>
            <a:prstGeom prst="rect">
              <a:avLst/>
            </a:prstGeom>
          </p:spPr>
        </p:pic>
      </p:grpSp>
      <p:grpSp>
        <p:nvGrpSpPr>
          <p:cNvPr id="671" name="群組 670"/>
          <p:cNvGrpSpPr/>
          <p:nvPr/>
        </p:nvGrpSpPr>
        <p:grpSpPr>
          <a:xfrm>
            <a:off x="4578895" y="1088740"/>
            <a:ext cx="4380385" cy="4221732"/>
            <a:chOff x="4608004" y="130002"/>
            <a:chExt cx="4380385" cy="4221732"/>
          </a:xfrm>
        </p:grpSpPr>
        <p:pic>
          <p:nvPicPr>
            <p:cNvPr id="672" name="圖片 67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004" y="130002"/>
              <a:ext cx="707977" cy="1066750"/>
            </a:xfrm>
            <a:prstGeom prst="rect">
              <a:avLst/>
            </a:prstGeom>
          </p:spPr>
        </p:pic>
        <p:pic>
          <p:nvPicPr>
            <p:cNvPr id="673" name="圖片 67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674" name="圖片 67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675" name="圖片 67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676" name="圖片 67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677" name="圖片 67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678" name="圖片 67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679" name="圖片 67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  <p:pic>
          <p:nvPicPr>
            <p:cNvPr id="680" name="圖片 67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300" y="2420888"/>
              <a:ext cx="707977" cy="1066750"/>
            </a:xfrm>
            <a:prstGeom prst="rect">
              <a:avLst/>
            </a:prstGeom>
          </p:spPr>
        </p:pic>
        <p:pic>
          <p:nvPicPr>
            <p:cNvPr id="681" name="圖片 68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340" y="2695550"/>
              <a:ext cx="707977" cy="1066750"/>
            </a:xfrm>
            <a:prstGeom prst="rect">
              <a:avLst/>
            </a:prstGeom>
          </p:spPr>
        </p:pic>
        <p:pic>
          <p:nvPicPr>
            <p:cNvPr id="682" name="圖片 68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310" y="2996952"/>
              <a:ext cx="707977" cy="1066750"/>
            </a:xfrm>
            <a:prstGeom prst="rect">
              <a:avLst/>
            </a:prstGeom>
          </p:spPr>
        </p:pic>
        <p:pic>
          <p:nvPicPr>
            <p:cNvPr id="683" name="圖片 68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0412" y="3284984"/>
              <a:ext cx="707977" cy="1066750"/>
            </a:xfrm>
            <a:prstGeom prst="rect">
              <a:avLst/>
            </a:prstGeom>
          </p:spPr>
        </p:pic>
      </p:grpSp>
      <p:grpSp>
        <p:nvGrpSpPr>
          <p:cNvPr id="684" name="群組 683"/>
          <p:cNvGrpSpPr/>
          <p:nvPr/>
        </p:nvGrpSpPr>
        <p:grpSpPr>
          <a:xfrm>
            <a:off x="4561993" y="2060848"/>
            <a:ext cx="4380385" cy="4221732"/>
            <a:chOff x="4608004" y="130002"/>
            <a:chExt cx="4380385" cy="4221732"/>
          </a:xfrm>
        </p:grpSpPr>
        <p:pic>
          <p:nvPicPr>
            <p:cNvPr id="685" name="圖片 68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004" y="130002"/>
              <a:ext cx="707977" cy="1066750"/>
            </a:xfrm>
            <a:prstGeom prst="rect">
              <a:avLst/>
            </a:prstGeom>
          </p:spPr>
        </p:pic>
        <p:pic>
          <p:nvPicPr>
            <p:cNvPr id="686" name="圖片 68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687" name="圖片 68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688" name="圖片 68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689" name="圖片 68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690" name="圖片 68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691" name="圖片 69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692" name="圖片 69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  <p:pic>
          <p:nvPicPr>
            <p:cNvPr id="693" name="圖片 69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300" y="2420888"/>
              <a:ext cx="707977" cy="1066750"/>
            </a:xfrm>
            <a:prstGeom prst="rect">
              <a:avLst/>
            </a:prstGeom>
          </p:spPr>
        </p:pic>
        <p:pic>
          <p:nvPicPr>
            <p:cNvPr id="694" name="圖片 69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340" y="2695550"/>
              <a:ext cx="707977" cy="1066750"/>
            </a:xfrm>
            <a:prstGeom prst="rect">
              <a:avLst/>
            </a:prstGeom>
          </p:spPr>
        </p:pic>
        <p:pic>
          <p:nvPicPr>
            <p:cNvPr id="695" name="圖片 69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310" y="2996952"/>
              <a:ext cx="707977" cy="1066750"/>
            </a:xfrm>
            <a:prstGeom prst="rect">
              <a:avLst/>
            </a:prstGeom>
          </p:spPr>
        </p:pic>
        <p:pic>
          <p:nvPicPr>
            <p:cNvPr id="696" name="圖片 69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0412" y="3284984"/>
              <a:ext cx="707977" cy="1066750"/>
            </a:xfrm>
            <a:prstGeom prst="rect">
              <a:avLst/>
            </a:prstGeom>
          </p:spPr>
        </p:pic>
      </p:grpSp>
      <p:grpSp>
        <p:nvGrpSpPr>
          <p:cNvPr id="697" name="群組 696"/>
          <p:cNvGrpSpPr/>
          <p:nvPr/>
        </p:nvGrpSpPr>
        <p:grpSpPr>
          <a:xfrm>
            <a:off x="4584103" y="3095700"/>
            <a:ext cx="4058283" cy="3933700"/>
            <a:chOff x="4608004" y="130002"/>
            <a:chExt cx="4058283" cy="3933700"/>
          </a:xfrm>
        </p:grpSpPr>
        <p:pic>
          <p:nvPicPr>
            <p:cNvPr id="698" name="圖片 69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004" y="130002"/>
              <a:ext cx="707977" cy="1066750"/>
            </a:xfrm>
            <a:prstGeom prst="rect">
              <a:avLst/>
            </a:prstGeom>
          </p:spPr>
        </p:pic>
        <p:pic>
          <p:nvPicPr>
            <p:cNvPr id="699" name="圖片 69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700" name="圖片 69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701" name="圖片 70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702" name="圖片 70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703" name="圖片 70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704" name="圖片 70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705" name="圖片 70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  <p:pic>
          <p:nvPicPr>
            <p:cNvPr id="706" name="圖片 70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300" y="2420888"/>
              <a:ext cx="707977" cy="1066750"/>
            </a:xfrm>
            <a:prstGeom prst="rect">
              <a:avLst/>
            </a:prstGeom>
          </p:spPr>
        </p:pic>
        <p:pic>
          <p:nvPicPr>
            <p:cNvPr id="707" name="圖片 70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340" y="2695550"/>
              <a:ext cx="707977" cy="1066750"/>
            </a:xfrm>
            <a:prstGeom prst="rect">
              <a:avLst/>
            </a:prstGeom>
          </p:spPr>
        </p:pic>
        <p:pic>
          <p:nvPicPr>
            <p:cNvPr id="708" name="圖片 70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310" y="2996952"/>
              <a:ext cx="707977" cy="1066750"/>
            </a:xfrm>
            <a:prstGeom prst="rect">
              <a:avLst/>
            </a:prstGeom>
          </p:spPr>
        </p:pic>
      </p:grpSp>
      <p:grpSp>
        <p:nvGrpSpPr>
          <p:cNvPr id="723" name="群組 722"/>
          <p:cNvGrpSpPr/>
          <p:nvPr/>
        </p:nvGrpSpPr>
        <p:grpSpPr>
          <a:xfrm>
            <a:off x="4644008" y="4149080"/>
            <a:ext cx="3042185" cy="3069604"/>
            <a:chOff x="4608004" y="130002"/>
            <a:chExt cx="3042185" cy="3069604"/>
          </a:xfrm>
        </p:grpSpPr>
        <p:pic>
          <p:nvPicPr>
            <p:cNvPr id="724" name="圖片 7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004" y="130002"/>
              <a:ext cx="707977" cy="1066750"/>
            </a:xfrm>
            <a:prstGeom prst="rect">
              <a:avLst/>
            </a:prstGeom>
          </p:spPr>
        </p:pic>
        <p:pic>
          <p:nvPicPr>
            <p:cNvPr id="725" name="圖片 7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726" name="圖片 7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727" name="圖片 7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728" name="圖片 7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729" name="圖片 7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730" name="圖片 72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731" name="圖片 73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</p:grpSp>
      <p:grpSp>
        <p:nvGrpSpPr>
          <p:cNvPr id="788" name="群組 787"/>
          <p:cNvGrpSpPr/>
          <p:nvPr/>
        </p:nvGrpSpPr>
        <p:grpSpPr>
          <a:xfrm>
            <a:off x="4561993" y="5128467"/>
            <a:ext cx="2400165" cy="2506910"/>
            <a:chOff x="4608004" y="130002"/>
            <a:chExt cx="2400165" cy="2506910"/>
          </a:xfrm>
        </p:grpSpPr>
        <p:pic>
          <p:nvPicPr>
            <p:cNvPr id="789" name="圖片 78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004" y="130002"/>
              <a:ext cx="707977" cy="1066750"/>
            </a:xfrm>
            <a:prstGeom prst="rect">
              <a:avLst/>
            </a:prstGeom>
          </p:spPr>
        </p:pic>
        <p:pic>
          <p:nvPicPr>
            <p:cNvPr id="790" name="圖片 78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791" name="圖片 79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792" name="圖片 79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793" name="圖片 79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794" name="圖片 79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</p:grpSp>
      <p:grpSp>
        <p:nvGrpSpPr>
          <p:cNvPr id="801" name="群組 800"/>
          <p:cNvGrpSpPr/>
          <p:nvPr/>
        </p:nvGrpSpPr>
        <p:grpSpPr>
          <a:xfrm>
            <a:off x="4590155" y="6165304"/>
            <a:ext cx="1349997" cy="1629444"/>
            <a:chOff x="6300192" y="1570162"/>
            <a:chExt cx="1349997" cy="1629444"/>
          </a:xfrm>
        </p:grpSpPr>
        <p:pic>
          <p:nvPicPr>
            <p:cNvPr id="807" name="圖片 80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808" name="圖片 80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809" name="圖片 80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</p:grpSp>
      <p:sp>
        <p:nvSpPr>
          <p:cNvPr id="8" name="文字方塊 7"/>
          <p:cNvSpPr txBox="1"/>
          <p:nvPr/>
        </p:nvSpPr>
        <p:spPr>
          <a:xfrm>
            <a:off x="5744488" y="6111328"/>
            <a:ext cx="2385012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GTX-1080 </a:t>
            </a:r>
            <a:r>
              <a:rPr lang="zh-TW" altLang="en-US" dirty="0" smtClean="0"/>
              <a:t>顯示卡</a:t>
            </a:r>
            <a:r>
              <a:rPr lang="en-US" altLang="zh-TW" dirty="0" smtClean="0"/>
              <a:t>GPU</a:t>
            </a:r>
            <a:endParaRPr lang="zh-TW" altLang="en-US" dirty="0"/>
          </a:p>
        </p:txBody>
      </p:sp>
      <p:sp>
        <p:nvSpPr>
          <p:cNvPr id="23" name="AutoShape 14" descr="「工人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4" name="AutoShape 16" descr="「工人」的圖片搜尋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9" name="AutoShape 18" descr="「工人」的圖片搜尋結果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1284" name="Picture 20" descr="「工人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88" y="2218600"/>
            <a:ext cx="4244515" cy="387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18" name="群組 817"/>
          <p:cNvGrpSpPr/>
          <p:nvPr/>
        </p:nvGrpSpPr>
        <p:grpSpPr>
          <a:xfrm>
            <a:off x="8298556" y="6252950"/>
            <a:ext cx="996009" cy="1341412"/>
            <a:chOff x="6300192" y="1570162"/>
            <a:chExt cx="996009" cy="1341412"/>
          </a:xfrm>
        </p:grpSpPr>
        <p:pic>
          <p:nvPicPr>
            <p:cNvPr id="819" name="圖片 8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820" name="圖片 8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</p:grpSp>
      <p:pic>
        <p:nvPicPr>
          <p:cNvPr id="823" name="圖片 8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273" y="5553236"/>
            <a:ext cx="707977" cy="1066750"/>
          </a:xfrm>
          <a:prstGeom prst="rect">
            <a:avLst/>
          </a:prstGeom>
        </p:spPr>
      </p:pic>
      <p:grpSp>
        <p:nvGrpSpPr>
          <p:cNvPr id="826" name="群組 825"/>
          <p:cNvGrpSpPr/>
          <p:nvPr/>
        </p:nvGrpSpPr>
        <p:grpSpPr>
          <a:xfrm>
            <a:off x="8614173" y="4557850"/>
            <a:ext cx="996009" cy="1341412"/>
            <a:chOff x="6300192" y="1570162"/>
            <a:chExt cx="996009" cy="1341412"/>
          </a:xfrm>
        </p:grpSpPr>
        <p:pic>
          <p:nvPicPr>
            <p:cNvPr id="827" name="圖片 8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828" name="圖片 8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</p:grpSp>
      <p:grpSp>
        <p:nvGrpSpPr>
          <p:cNvPr id="830" name="群組 829"/>
          <p:cNvGrpSpPr/>
          <p:nvPr/>
        </p:nvGrpSpPr>
        <p:grpSpPr>
          <a:xfrm>
            <a:off x="8634400" y="3595650"/>
            <a:ext cx="996009" cy="1341412"/>
            <a:chOff x="6300192" y="1570162"/>
            <a:chExt cx="996009" cy="1341412"/>
          </a:xfrm>
        </p:grpSpPr>
        <p:pic>
          <p:nvPicPr>
            <p:cNvPr id="831" name="圖片 83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832" name="圖片 83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</p:grpSp>
      <p:grpSp>
        <p:nvGrpSpPr>
          <p:cNvPr id="834" name="群組 833"/>
          <p:cNvGrpSpPr/>
          <p:nvPr/>
        </p:nvGrpSpPr>
        <p:grpSpPr>
          <a:xfrm>
            <a:off x="8670404" y="2645693"/>
            <a:ext cx="996009" cy="1341412"/>
            <a:chOff x="6300192" y="1570162"/>
            <a:chExt cx="996009" cy="1341412"/>
          </a:xfrm>
        </p:grpSpPr>
        <p:pic>
          <p:nvPicPr>
            <p:cNvPr id="835" name="圖片 8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836" name="圖片 83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</p:grpSp>
      <p:pic>
        <p:nvPicPr>
          <p:cNvPr id="839" name="圖片 8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910" y="1687438"/>
            <a:ext cx="707977" cy="10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22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但還是沒你想的這麼簡單</a:t>
            </a:r>
            <a:endParaRPr lang="zh-TW" altLang="en-US" dirty="0"/>
          </a:p>
        </p:txBody>
      </p:sp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068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808"/>
            <a:ext cx="9144000" cy="609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6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00808"/>
            <a:ext cx="59817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What the fuck?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161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「ethereum enterprise alliance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群組 1"/>
          <p:cNvGrpSpPr/>
          <p:nvPr/>
        </p:nvGrpSpPr>
        <p:grpSpPr>
          <a:xfrm>
            <a:off x="1115616" y="3068960"/>
            <a:ext cx="1584408" cy="1080120"/>
            <a:chOff x="1115616" y="3068960"/>
            <a:chExt cx="1584408" cy="1080120"/>
          </a:xfrm>
        </p:grpSpPr>
        <p:sp>
          <p:nvSpPr>
            <p:cNvPr id="8" name="圓角矩形 7"/>
            <p:cNvSpPr/>
            <p:nvPr/>
          </p:nvSpPr>
          <p:spPr>
            <a:xfrm>
              <a:off x="1475656" y="3429000"/>
              <a:ext cx="792088" cy="72008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1115616" y="3068960"/>
              <a:ext cx="158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We are here!!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755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8640"/>
            <a:ext cx="7620000" cy="604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7093338" y="6608385"/>
            <a:ext cx="20871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來源</a:t>
            </a:r>
            <a:r>
              <a:rPr lang="en-US" altLang="zh-TW" sz="1200" dirty="0" smtClean="0"/>
              <a:t>:https</a:t>
            </a:r>
            <a:r>
              <a:rPr lang="en-US" altLang="zh-TW" sz="1200" dirty="0"/>
              <a:t>://goo.gl/8RTmfD</a:t>
            </a:r>
            <a:endParaRPr lang="zh-TW" altLang="en-US" sz="12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5914201"/>
            <a:ext cx="25908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278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接收比特幣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2" name="Picture 2" descr="「bitcoin wallet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538" y="4551758"/>
            <a:ext cx="4552950" cy="233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39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OneDrive\圖片\螢幕擷取畫面\2017-08-0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9" t="7937" b="9650"/>
          <a:stretch/>
        </p:blipFill>
        <p:spPr bwMode="auto">
          <a:xfrm>
            <a:off x="0" y="3820"/>
            <a:ext cx="9144000" cy="613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3059832" y="1628800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solidFill>
                  <a:srgbClr val="FF0000"/>
                </a:solidFill>
              </a:rPr>
              <a:t>填寫對方地址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716016" y="2084154"/>
            <a:ext cx="1962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</a:rPr>
              <a:t>填寫</a:t>
            </a:r>
            <a:r>
              <a:rPr lang="zh-TW" altLang="en-US" sz="1400" dirty="0" smtClean="0">
                <a:solidFill>
                  <a:srgbClr val="FF0000"/>
                </a:solidFill>
              </a:rPr>
              <a:t>發送的數量</a:t>
            </a:r>
            <a:r>
              <a:rPr lang="en-US" altLang="zh-TW" sz="1400" dirty="0" smtClean="0">
                <a:solidFill>
                  <a:srgbClr val="FF0000"/>
                </a:solidFill>
              </a:rPr>
              <a:t>or</a:t>
            </a:r>
            <a:r>
              <a:rPr lang="zh-TW" altLang="en-US" sz="1400" dirty="0" smtClean="0">
                <a:solidFill>
                  <a:srgbClr val="FF0000"/>
                </a:solidFill>
              </a:rPr>
              <a:t>金額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059832" y="264785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solidFill>
                  <a:srgbClr val="FF0000"/>
                </a:solidFill>
              </a:rPr>
              <a:t>填寫備註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2051720" y="1844824"/>
            <a:ext cx="7200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2051720" y="2348880"/>
            <a:ext cx="7200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3491880" y="2341422"/>
            <a:ext cx="7200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2051720" y="2852936"/>
            <a:ext cx="7200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2123728" y="332656"/>
            <a:ext cx="576064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267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橢圓 4"/>
          <p:cNvSpPr/>
          <p:nvPr/>
        </p:nvSpPr>
        <p:spPr>
          <a:xfrm>
            <a:off x="2267744" y="620688"/>
            <a:ext cx="432048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172" name="Picture 4" descr="D:\OneDrive\圖片\螢幕擷取畫面\2017-08-05 (2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3" t="7428" b="9778"/>
          <a:stretch/>
        </p:blipFill>
        <p:spPr bwMode="auto">
          <a:xfrm>
            <a:off x="0" y="19833"/>
            <a:ext cx="9144000" cy="617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2699792" y="404664"/>
            <a:ext cx="576064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/>
          <p:cNvCxnSpPr/>
          <p:nvPr/>
        </p:nvCxnSpPr>
        <p:spPr>
          <a:xfrm>
            <a:off x="2051720" y="1988840"/>
            <a:ext cx="17281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3851920" y="1753071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solidFill>
                  <a:srgbClr val="FF0000"/>
                </a:solidFill>
              </a:rPr>
              <a:t>將地址提供給發送方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60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講了那麼多，比特幣</a:t>
            </a:r>
            <a:r>
              <a:rPr lang="zh-TW" altLang="en-US" dirty="0"/>
              <a:t>是什麼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785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66019"/>
            <a:ext cx="8229600" cy="5359325"/>
          </a:xfrm>
        </p:spPr>
        <p:txBody>
          <a:bodyPr anchor="ctr"/>
          <a:lstStyle/>
          <a:p>
            <a:pPr marL="0" indent="0">
              <a:buNone/>
            </a:pPr>
            <a:r>
              <a:rPr lang="en-US" altLang="zh-TW" dirty="0" smtClean="0"/>
              <a:t>Bitcoin</a:t>
            </a:r>
            <a:r>
              <a:rPr lang="zh-TW" altLang="en-US" dirty="0" smtClean="0"/>
              <a:t>是</a:t>
            </a:r>
            <a:r>
              <a:rPr lang="zh-TW" altLang="en-US" dirty="0"/>
              <a:t>一個</a:t>
            </a:r>
            <a:r>
              <a:rPr lang="zh-TW" altLang="en-US" dirty="0">
                <a:solidFill>
                  <a:srgbClr val="FF0000"/>
                </a:solidFill>
              </a:rPr>
              <a:t>共識網路</a:t>
            </a:r>
            <a:r>
              <a:rPr lang="zh-TW" altLang="en-US" dirty="0"/>
              <a:t>，</a:t>
            </a:r>
            <a:r>
              <a:rPr lang="zh-TW" altLang="en-US" dirty="0" smtClean="0"/>
              <a:t>它實現了一種</a:t>
            </a:r>
            <a:r>
              <a:rPr lang="zh-TW" altLang="en-US" dirty="0"/>
              <a:t>新的支付</a:t>
            </a:r>
            <a:r>
              <a:rPr lang="zh-TW" altLang="en-US" dirty="0" smtClean="0"/>
              <a:t>系統，以數位貨幣的方式存在。</a:t>
            </a:r>
            <a:r>
              <a:rPr lang="zh-TW" altLang="en-US" dirty="0"/>
              <a:t>它是第一個</a:t>
            </a:r>
            <a:r>
              <a:rPr lang="zh-TW" altLang="en-US" dirty="0">
                <a:solidFill>
                  <a:srgbClr val="FF0000"/>
                </a:solidFill>
              </a:rPr>
              <a:t>去中心化</a:t>
            </a:r>
            <a:r>
              <a:rPr lang="zh-TW" altLang="en-US" dirty="0"/>
              <a:t>的</a:t>
            </a:r>
            <a:r>
              <a:rPr lang="zh-TW" altLang="en-US" dirty="0">
                <a:solidFill>
                  <a:srgbClr val="FF0000"/>
                </a:solidFill>
              </a:rPr>
              <a:t>點對點支付網路</a:t>
            </a:r>
            <a:r>
              <a:rPr lang="zh-TW" altLang="en-US" dirty="0"/>
              <a:t>，它由</a:t>
            </a:r>
            <a:r>
              <a:rPr lang="zh-TW" altLang="en-US" dirty="0" smtClean="0"/>
              <a:t>用戶來</a:t>
            </a:r>
            <a:r>
              <a:rPr lang="zh-TW" altLang="en-US" dirty="0"/>
              <a:t>支撐，</a:t>
            </a:r>
            <a:r>
              <a:rPr lang="zh-TW" altLang="en-US" dirty="0">
                <a:solidFill>
                  <a:srgbClr val="FF0000"/>
                </a:solidFill>
              </a:rPr>
              <a:t>不需要中央機構或中間人</a:t>
            </a:r>
            <a:r>
              <a:rPr lang="zh-TW" altLang="en-US" dirty="0"/>
              <a:t>。從用戶的角度看，</a:t>
            </a:r>
            <a:r>
              <a:rPr lang="en-US" altLang="zh-TW" dirty="0" smtClean="0"/>
              <a:t>Bitcoin</a:t>
            </a:r>
            <a:r>
              <a:rPr lang="zh-TW" altLang="en-US" dirty="0" smtClean="0"/>
              <a:t>就</a:t>
            </a:r>
            <a:r>
              <a:rPr lang="zh-TW" altLang="en-US" dirty="0"/>
              <a:t>像是網路上的鈔票一樣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56769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相關圖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265" y="1443132"/>
            <a:ext cx="5975470" cy="501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中央機構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110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相關圖片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26"/>
          <a:stretch/>
        </p:blipFill>
        <p:spPr bwMode="auto">
          <a:xfrm>
            <a:off x="0" y="-18722"/>
            <a:ext cx="9167062" cy="687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5373216"/>
            <a:ext cx="8229600" cy="1143000"/>
          </a:xfrm>
        </p:spPr>
        <p:txBody>
          <a:bodyPr/>
          <a:lstStyle/>
          <a:p>
            <a:pPr algn="l"/>
            <a:r>
              <a:rPr lang="zh-TW" altLang="en-US" dirty="0" smtClean="0">
                <a:solidFill>
                  <a:schemeClr val="bg1"/>
                </a:solidFill>
              </a:rPr>
              <a:t>點對點支付網路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08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創始人</a:t>
            </a:r>
            <a:r>
              <a:rPr lang="en-US" altLang="zh-TW" dirty="0" smtClean="0"/>
              <a:t>: </a:t>
            </a:r>
            <a:r>
              <a:rPr lang="en-US" altLang="zh-TW" dirty="0"/>
              <a:t>Satoshi </a:t>
            </a:r>
            <a:r>
              <a:rPr lang="en-US" altLang="zh-TW" dirty="0" err="1" smtClean="0"/>
              <a:t>Nakamoto</a:t>
            </a:r>
            <a:r>
              <a:rPr lang="en-US" altLang="zh-TW" dirty="0" smtClean="0"/>
              <a:t>(</a:t>
            </a:r>
            <a:r>
              <a:rPr lang="zh-TW" altLang="en-US" dirty="0"/>
              <a:t>中</a:t>
            </a:r>
            <a:r>
              <a:rPr lang="zh-TW" altLang="en-US" dirty="0" smtClean="0"/>
              <a:t>本聰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1216155294"/>
              </p:ext>
            </p:extLst>
          </p:nvPr>
        </p:nvGraphicFramePr>
        <p:xfrm>
          <a:off x="0" y="1268760"/>
          <a:ext cx="9036496" cy="5589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3831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創始人</a:t>
            </a:r>
            <a:r>
              <a:rPr lang="en-US" altLang="zh-TW" dirty="0"/>
              <a:t>: Satoshi </a:t>
            </a:r>
            <a:r>
              <a:rPr lang="en-US" altLang="zh-TW" dirty="0" err="1"/>
              <a:t>Nakamoto</a:t>
            </a:r>
            <a:r>
              <a:rPr lang="en-US" altLang="zh-TW" dirty="0"/>
              <a:t>(</a:t>
            </a:r>
            <a:r>
              <a:rPr lang="zh-TW" altLang="en-US" dirty="0"/>
              <a:t>中本聰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95924973"/>
              </p:ext>
            </p:extLst>
          </p:nvPr>
        </p:nvGraphicFramePr>
        <p:xfrm>
          <a:off x="0" y="1268760"/>
          <a:ext cx="9036496" cy="3960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719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相關圖片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21" b="23221"/>
          <a:stretch/>
        </p:blipFill>
        <p:spPr bwMode="auto">
          <a:xfrm>
            <a:off x="2340777" y="2831492"/>
            <a:ext cx="4462447" cy="1195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64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比特幣的交易運作原理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0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傳統的交易方式</a:t>
            </a:r>
            <a:endParaRPr lang="zh-TW" altLang="en-US" dirty="0"/>
          </a:p>
        </p:txBody>
      </p:sp>
      <p:grpSp>
        <p:nvGrpSpPr>
          <p:cNvPr id="18" name="群組 17"/>
          <p:cNvGrpSpPr/>
          <p:nvPr/>
        </p:nvGrpSpPr>
        <p:grpSpPr>
          <a:xfrm>
            <a:off x="323528" y="1443132"/>
            <a:ext cx="8591979" cy="5010204"/>
            <a:chOff x="323528" y="1443132"/>
            <a:chExt cx="8591979" cy="5010204"/>
          </a:xfrm>
        </p:grpSpPr>
        <p:pic>
          <p:nvPicPr>
            <p:cNvPr id="13" name="Picture 2" descr="相關圖片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4265" y="1443132"/>
              <a:ext cx="5975470" cy="5010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相關圖片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4653136"/>
              <a:ext cx="2095500" cy="1323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「金融卡」的圖片搜尋結果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4857" y="4671750"/>
              <a:ext cx="2080650" cy="1305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文字方塊 16"/>
            <p:cNvSpPr txBox="1"/>
            <p:nvPr/>
          </p:nvSpPr>
          <p:spPr>
            <a:xfrm>
              <a:off x="323528" y="4252446"/>
              <a:ext cx="1487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Edwin</a:t>
              </a:r>
              <a:r>
                <a:rPr lang="zh-TW" altLang="en-US" dirty="0" smtClean="0"/>
                <a:t>的卡片</a:t>
              </a:r>
              <a:endParaRPr lang="zh-TW" altLang="en-US" dirty="0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7515180" y="5976212"/>
              <a:ext cx="1377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Jerry</a:t>
              </a:r>
              <a:r>
                <a:rPr lang="zh-TW" altLang="en-US" dirty="0" smtClean="0"/>
                <a:t>的卡片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7553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交易</a:t>
            </a:r>
            <a:r>
              <a:rPr lang="zh-TW" altLang="en-US" dirty="0"/>
              <a:t>情境</a:t>
            </a:r>
            <a:r>
              <a:rPr lang="zh-TW" altLang="en-US" dirty="0" smtClean="0"/>
              <a:t>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/>
              <a:t>假設</a:t>
            </a:r>
            <a:r>
              <a:rPr lang="en-US" altLang="zh-TW" dirty="0"/>
              <a:t>Edwin</a:t>
            </a:r>
            <a:r>
              <a:rPr lang="zh-TW" altLang="en-US" dirty="0"/>
              <a:t>想轉</a:t>
            </a:r>
            <a:r>
              <a:rPr lang="en-US" altLang="zh-TW" dirty="0"/>
              <a:t>10</a:t>
            </a:r>
            <a:r>
              <a:rPr lang="zh-TW" altLang="en-US" dirty="0"/>
              <a:t>塊錢給</a:t>
            </a:r>
            <a:r>
              <a:rPr lang="en-US" altLang="zh-TW" dirty="0"/>
              <a:t>Jerry</a:t>
            </a:r>
          </a:p>
          <a:p>
            <a:pPr lvl="1"/>
            <a:r>
              <a:rPr lang="en-US" altLang="zh-TW" dirty="0"/>
              <a:t>Edwin</a:t>
            </a:r>
          </a:p>
          <a:p>
            <a:pPr lvl="2"/>
            <a:r>
              <a:rPr lang="zh-TW" altLang="en-US" dirty="0"/>
              <a:t>確定轉出帳號</a:t>
            </a:r>
            <a:endParaRPr lang="en-US" altLang="zh-TW" dirty="0"/>
          </a:p>
          <a:p>
            <a:pPr lvl="2"/>
            <a:r>
              <a:rPr lang="en-US" altLang="zh-TW" dirty="0"/>
              <a:t>Edwin</a:t>
            </a:r>
            <a:r>
              <a:rPr lang="zh-TW" altLang="en-US" dirty="0"/>
              <a:t>必須輸入正確的</a:t>
            </a:r>
            <a:r>
              <a:rPr lang="zh-TW" altLang="en-US" dirty="0" smtClean="0"/>
              <a:t>密碼</a:t>
            </a:r>
            <a:endParaRPr lang="en-US" altLang="zh-TW" dirty="0"/>
          </a:p>
          <a:p>
            <a:pPr lvl="2"/>
            <a:r>
              <a:rPr lang="zh-TW" altLang="en-US" dirty="0"/>
              <a:t>帳號餘額要夠</a:t>
            </a:r>
            <a:endParaRPr lang="en-US" altLang="zh-TW" dirty="0"/>
          </a:p>
          <a:p>
            <a:pPr lvl="2"/>
            <a:r>
              <a:rPr lang="zh-TW" altLang="en-US" dirty="0"/>
              <a:t>輸入帳號時不能手殘</a:t>
            </a:r>
            <a:endParaRPr lang="en-US" altLang="zh-TW" dirty="0"/>
          </a:p>
          <a:p>
            <a:pPr lvl="2"/>
            <a:r>
              <a:rPr lang="zh-TW" altLang="en-US" dirty="0"/>
              <a:t>可能要承受跨行轉帳手續費</a:t>
            </a:r>
            <a:endParaRPr lang="en-US" altLang="zh-TW" dirty="0"/>
          </a:p>
          <a:p>
            <a:pPr lvl="2"/>
            <a:r>
              <a:rPr lang="zh-TW" altLang="en-US" dirty="0"/>
              <a:t>按下轉出</a:t>
            </a:r>
            <a:endParaRPr lang="en-US" altLang="zh-TW" dirty="0"/>
          </a:p>
          <a:p>
            <a:pPr lvl="1"/>
            <a:r>
              <a:rPr lang="zh-TW" altLang="en-US" dirty="0"/>
              <a:t>清算銀行</a:t>
            </a:r>
            <a:r>
              <a:rPr lang="en-US" altLang="zh-TW" dirty="0"/>
              <a:t>(</a:t>
            </a:r>
            <a:r>
              <a:rPr lang="zh-TW" altLang="en-US" dirty="0"/>
              <a:t>每天下午三點</a:t>
            </a:r>
            <a:r>
              <a:rPr lang="en-US" altLang="zh-TW" dirty="0"/>
              <a:t>~</a:t>
            </a:r>
            <a:r>
              <a:rPr lang="zh-TW" altLang="en-US" dirty="0"/>
              <a:t>三點半</a:t>
            </a:r>
            <a:r>
              <a:rPr lang="en-US" altLang="zh-TW" dirty="0"/>
              <a:t>)</a:t>
            </a:r>
          </a:p>
          <a:p>
            <a:pPr lvl="2"/>
            <a:r>
              <a:rPr lang="zh-TW" altLang="en-US" dirty="0"/>
              <a:t>確認是</a:t>
            </a:r>
            <a:r>
              <a:rPr lang="en-US" altLang="zh-TW" dirty="0"/>
              <a:t>Edwin</a:t>
            </a:r>
            <a:r>
              <a:rPr lang="zh-TW" altLang="en-US" dirty="0"/>
              <a:t>所發出的</a:t>
            </a:r>
            <a:r>
              <a:rPr lang="zh-TW" altLang="en-US" dirty="0" smtClean="0"/>
              <a:t>交易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Edwin</a:t>
            </a:r>
            <a:r>
              <a:rPr lang="zh-TW" altLang="en-US" dirty="0"/>
              <a:t>所在的銀行和</a:t>
            </a:r>
            <a:r>
              <a:rPr lang="en-US" altLang="zh-TW" dirty="0"/>
              <a:t>Jerry</a:t>
            </a:r>
            <a:r>
              <a:rPr lang="zh-TW" altLang="en-US" dirty="0"/>
              <a:t>所在的銀行做清算，確認兩間銀行的餘額</a:t>
            </a:r>
            <a:endParaRPr lang="en-US" altLang="zh-TW" dirty="0"/>
          </a:p>
          <a:p>
            <a:pPr lvl="1"/>
            <a:r>
              <a:rPr lang="en-US" altLang="zh-TW" dirty="0"/>
              <a:t>Jerry</a:t>
            </a:r>
          </a:p>
          <a:p>
            <a:pPr lvl="2"/>
            <a:r>
              <a:rPr lang="zh-TW" altLang="en-US" dirty="0"/>
              <a:t>坐著等錢</a:t>
            </a:r>
            <a:r>
              <a:rPr lang="zh-TW" altLang="en-US" dirty="0" smtClean="0"/>
              <a:t>進到我</a:t>
            </a:r>
            <a:r>
              <a:rPr lang="zh-TW" altLang="en-US" dirty="0"/>
              <a:t>跟</a:t>
            </a:r>
            <a:r>
              <a:rPr lang="en-US" altLang="zh-TW" dirty="0"/>
              <a:t>Edwin</a:t>
            </a:r>
            <a:r>
              <a:rPr lang="zh-TW" altLang="en-US" dirty="0"/>
              <a:t>所約定的帳號</a:t>
            </a:r>
            <a:endParaRPr lang="en-US" altLang="zh-TW" dirty="0"/>
          </a:p>
        </p:txBody>
      </p:sp>
      <p:grpSp>
        <p:nvGrpSpPr>
          <p:cNvPr id="4" name="群組 3"/>
          <p:cNvGrpSpPr/>
          <p:nvPr/>
        </p:nvGrpSpPr>
        <p:grpSpPr>
          <a:xfrm>
            <a:off x="6300192" y="1114872"/>
            <a:ext cx="2760377" cy="1587202"/>
            <a:chOff x="323528" y="1443132"/>
            <a:chExt cx="8595236" cy="5019774"/>
          </a:xfrm>
        </p:grpSpPr>
        <p:pic>
          <p:nvPicPr>
            <p:cNvPr id="5" name="Picture 2" descr="相關圖片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4265" y="1443132"/>
              <a:ext cx="5975470" cy="5010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相關圖片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4653136"/>
              <a:ext cx="2095500" cy="1323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「金融卡」的圖片搜尋結果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4857" y="4671750"/>
              <a:ext cx="2080650" cy="1305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字方塊 7"/>
            <p:cNvSpPr txBox="1"/>
            <p:nvPr/>
          </p:nvSpPr>
          <p:spPr>
            <a:xfrm>
              <a:off x="323528" y="4252447"/>
              <a:ext cx="1478459" cy="486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00" dirty="0" smtClean="0"/>
                <a:t>Edwin</a:t>
              </a:r>
              <a:r>
                <a:rPr lang="zh-TW" altLang="en-US" sz="400" dirty="0" smtClean="0"/>
                <a:t>的卡片</a:t>
              </a:r>
              <a:endParaRPr lang="zh-TW" altLang="en-US" sz="400" dirty="0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7515179" y="5976211"/>
              <a:ext cx="1403585" cy="486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00" dirty="0" smtClean="0"/>
                <a:t>Jerry</a:t>
              </a:r>
              <a:r>
                <a:rPr lang="zh-TW" altLang="en-US" sz="400" dirty="0" smtClean="0"/>
                <a:t>的卡片</a:t>
              </a:r>
              <a:endParaRPr lang="zh-TW" altLang="en-US" sz="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584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交易</a:t>
            </a:r>
            <a:r>
              <a:rPr lang="zh-TW" altLang="en-US" dirty="0"/>
              <a:t>情境</a:t>
            </a:r>
            <a:r>
              <a:rPr lang="zh-TW" altLang="en-US" dirty="0" smtClean="0"/>
              <a:t>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 smtClean="0"/>
              <a:t>假設</a:t>
            </a:r>
            <a:r>
              <a:rPr lang="en-US" altLang="zh-TW" dirty="0" smtClean="0"/>
              <a:t>Edwin</a:t>
            </a:r>
            <a:r>
              <a:rPr lang="zh-TW" altLang="en-US" dirty="0" smtClean="0"/>
              <a:t>想轉</a:t>
            </a:r>
            <a:r>
              <a:rPr lang="en-US" altLang="zh-TW" dirty="0" smtClean="0"/>
              <a:t>10</a:t>
            </a:r>
            <a:r>
              <a:rPr lang="zh-TW" altLang="en-US" dirty="0" smtClean="0"/>
              <a:t>塊錢給</a:t>
            </a:r>
            <a:r>
              <a:rPr lang="en-US" altLang="zh-TW" dirty="0" smtClean="0"/>
              <a:t>Jerry</a:t>
            </a:r>
          </a:p>
          <a:p>
            <a:pPr lvl="1"/>
            <a:r>
              <a:rPr lang="en-US" altLang="zh-TW" dirty="0" smtClean="0">
                <a:solidFill>
                  <a:srgbClr val="FF0000"/>
                </a:solidFill>
              </a:rPr>
              <a:t>Edwin</a:t>
            </a:r>
          </a:p>
          <a:p>
            <a:pPr lvl="2"/>
            <a:r>
              <a:rPr lang="zh-TW" altLang="en-US" dirty="0" smtClean="0">
                <a:solidFill>
                  <a:srgbClr val="FF0000"/>
                </a:solidFill>
              </a:rPr>
              <a:t>確定轉出帳號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2"/>
            <a:r>
              <a:rPr lang="en-US" altLang="zh-TW" dirty="0">
                <a:solidFill>
                  <a:srgbClr val="FF0000"/>
                </a:solidFill>
              </a:rPr>
              <a:t>Edwin</a:t>
            </a:r>
            <a:r>
              <a:rPr lang="zh-TW" altLang="en-US" dirty="0">
                <a:solidFill>
                  <a:srgbClr val="FF0000"/>
                </a:solidFill>
              </a:rPr>
              <a:t>必須輸入正確的</a:t>
            </a:r>
            <a:r>
              <a:rPr lang="zh-TW" altLang="en-US" dirty="0" smtClean="0">
                <a:solidFill>
                  <a:srgbClr val="FF0000"/>
                </a:solidFill>
              </a:rPr>
              <a:t>密碼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2"/>
            <a:r>
              <a:rPr lang="zh-TW" altLang="en-US" dirty="0" smtClean="0">
                <a:solidFill>
                  <a:srgbClr val="FF0000"/>
                </a:solidFill>
              </a:rPr>
              <a:t>帳號餘額要夠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2"/>
            <a:r>
              <a:rPr lang="zh-TW" altLang="en-US" dirty="0" smtClean="0">
                <a:solidFill>
                  <a:srgbClr val="FF0000"/>
                </a:solidFill>
              </a:rPr>
              <a:t>輸入帳號時不能手殘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2"/>
            <a:r>
              <a:rPr lang="zh-TW" altLang="en-US" dirty="0" smtClean="0">
                <a:solidFill>
                  <a:srgbClr val="FF0000"/>
                </a:solidFill>
              </a:rPr>
              <a:t>可能要承受跨行轉帳手續費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2"/>
            <a:r>
              <a:rPr lang="zh-TW" altLang="en-US" dirty="0" smtClean="0">
                <a:solidFill>
                  <a:srgbClr val="FF0000"/>
                </a:solidFill>
              </a:rPr>
              <a:t>按下轉出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zh-TW" altLang="en-US" dirty="0"/>
              <a:t>清算</a:t>
            </a:r>
            <a:r>
              <a:rPr lang="zh-TW" altLang="en-US" dirty="0" smtClean="0"/>
              <a:t>銀行</a:t>
            </a:r>
            <a:r>
              <a:rPr lang="en-US" altLang="zh-TW" dirty="0" smtClean="0"/>
              <a:t>(</a:t>
            </a:r>
            <a:r>
              <a:rPr lang="zh-TW" altLang="en-US" dirty="0" smtClean="0"/>
              <a:t>每天下午三點</a:t>
            </a:r>
            <a:r>
              <a:rPr lang="en-US" altLang="zh-TW" dirty="0" smtClean="0"/>
              <a:t>~</a:t>
            </a:r>
            <a:r>
              <a:rPr lang="zh-TW" altLang="en-US" dirty="0" smtClean="0"/>
              <a:t>三點半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pPr lvl="2"/>
            <a:r>
              <a:rPr lang="zh-TW" altLang="en-US" dirty="0" smtClean="0"/>
              <a:t>確認是</a:t>
            </a:r>
            <a:r>
              <a:rPr lang="en-US" altLang="zh-TW" dirty="0" smtClean="0"/>
              <a:t>Edwin</a:t>
            </a:r>
            <a:r>
              <a:rPr lang="zh-TW" altLang="en-US" dirty="0" smtClean="0"/>
              <a:t>所發出的交易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Edwin</a:t>
            </a:r>
            <a:r>
              <a:rPr lang="zh-TW" altLang="en-US" dirty="0" smtClean="0"/>
              <a:t>所在的銀行和</a:t>
            </a:r>
            <a:r>
              <a:rPr lang="en-US" altLang="zh-TW" dirty="0" smtClean="0"/>
              <a:t>Jerry</a:t>
            </a:r>
            <a:r>
              <a:rPr lang="zh-TW" altLang="en-US" dirty="0" smtClean="0"/>
              <a:t>所在的銀行做清算，確認兩間銀行的餘額</a:t>
            </a:r>
            <a:endParaRPr lang="en-US" altLang="zh-TW" dirty="0"/>
          </a:p>
          <a:p>
            <a:pPr lvl="1"/>
            <a:r>
              <a:rPr lang="en-US" altLang="zh-TW" dirty="0" smtClean="0"/>
              <a:t>Jerry</a:t>
            </a:r>
          </a:p>
          <a:p>
            <a:pPr lvl="2"/>
            <a:r>
              <a:rPr lang="zh-TW" altLang="en-US" dirty="0" smtClean="0"/>
              <a:t>坐著等錢進到我</a:t>
            </a:r>
            <a:r>
              <a:rPr lang="zh-TW" altLang="en-US" dirty="0"/>
              <a:t>跟</a:t>
            </a:r>
            <a:r>
              <a:rPr lang="en-US" altLang="zh-TW" dirty="0"/>
              <a:t>Edwin</a:t>
            </a:r>
            <a:r>
              <a:rPr lang="zh-TW" altLang="en-US" dirty="0"/>
              <a:t>所約定的</a:t>
            </a:r>
            <a:r>
              <a:rPr lang="zh-TW" altLang="en-US" dirty="0" smtClean="0"/>
              <a:t>帳號</a:t>
            </a:r>
            <a:endParaRPr lang="en-US" altLang="zh-TW" dirty="0" smtClean="0"/>
          </a:p>
        </p:txBody>
      </p:sp>
      <p:grpSp>
        <p:nvGrpSpPr>
          <p:cNvPr id="4" name="群組 3"/>
          <p:cNvGrpSpPr/>
          <p:nvPr/>
        </p:nvGrpSpPr>
        <p:grpSpPr>
          <a:xfrm>
            <a:off x="6300192" y="1114872"/>
            <a:ext cx="2760377" cy="1587202"/>
            <a:chOff x="323528" y="1443132"/>
            <a:chExt cx="8595236" cy="5019774"/>
          </a:xfrm>
        </p:grpSpPr>
        <p:pic>
          <p:nvPicPr>
            <p:cNvPr id="5" name="Picture 2" descr="相關圖片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4265" y="1443132"/>
              <a:ext cx="5975470" cy="5010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相關圖片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4653136"/>
              <a:ext cx="2095500" cy="1323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「金融卡」的圖片搜尋結果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4857" y="4671750"/>
              <a:ext cx="2080650" cy="1305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字方塊 7"/>
            <p:cNvSpPr txBox="1"/>
            <p:nvPr/>
          </p:nvSpPr>
          <p:spPr>
            <a:xfrm>
              <a:off x="323528" y="4252447"/>
              <a:ext cx="1478459" cy="486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00" dirty="0" smtClean="0"/>
                <a:t>Edwin</a:t>
              </a:r>
              <a:r>
                <a:rPr lang="zh-TW" altLang="en-US" sz="400" dirty="0" smtClean="0"/>
                <a:t>的卡片</a:t>
              </a:r>
              <a:endParaRPr lang="zh-TW" altLang="en-US" sz="400" dirty="0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7515179" y="5976211"/>
              <a:ext cx="1403585" cy="486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00" dirty="0" smtClean="0"/>
                <a:t>Jerry</a:t>
              </a:r>
              <a:r>
                <a:rPr lang="zh-TW" altLang="en-US" sz="400" dirty="0" smtClean="0"/>
                <a:t>的卡片</a:t>
              </a:r>
              <a:endParaRPr lang="zh-TW" altLang="en-US" sz="400" dirty="0"/>
            </a:p>
          </p:txBody>
        </p:sp>
      </p:grpSp>
    </p:spTree>
    <p:extLst>
      <p:ext uri="{BB962C8B-B14F-4D97-AF65-F5344CB8AC3E}">
        <p14:creationId xmlns:p14="http://schemas.microsoft.com/office/powerpoint/2010/main" val="84165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比特</a:t>
            </a:r>
            <a:r>
              <a:rPr lang="zh-TW" altLang="en-US" dirty="0" smtClean="0"/>
              <a:t>幣地址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比特幣地址形同銀行帳號</a:t>
            </a:r>
            <a:endParaRPr lang="en-US" altLang="zh-TW" dirty="0" smtClean="0"/>
          </a:p>
          <a:p>
            <a:pPr lvl="1"/>
            <a:r>
              <a:rPr lang="zh-TW" altLang="en-US" dirty="0"/>
              <a:t>地址</a:t>
            </a:r>
            <a:r>
              <a:rPr lang="zh-TW" altLang="en-US" dirty="0" smtClean="0"/>
              <a:t>經由</a:t>
            </a:r>
            <a:r>
              <a:rPr lang="zh-TW" altLang="en-US" dirty="0" smtClean="0">
                <a:solidFill>
                  <a:srgbClr val="FF0000"/>
                </a:solidFill>
              </a:rPr>
              <a:t>密鑰</a:t>
            </a:r>
            <a:r>
              <a:rPr lang="zh-TW" altLang="en-US" dirty="0" smtClean="0"/>
              <a:t>產生器搭配密碼而產生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地址由</a:t>
            </a:r>
            <a:r>
              <a:rPr lang="zh-TW" altLang="en-US" dirty="0"/>
              <a:t> </a:t>
            </a:r>
            <a:r>
              <a:rPr lang="en-US" altLang="zh-TW" dirty="0"/>
              <a:t>27 </a:t>
            </a:r>
            <a:r>
              <a:rPr lang="zh-TW" altLang="en-US" dirty="0"/>
              <a:t>到 </a:t>
            </a:r>
            <a:r>
              <a:rPr lang="en-US" altLang="zh-TW" dirty="0"/>
              <a:t>34 </a:t>
            </a:r>
            <a:r>
              <a:rPr lang="zh-TW" altLang="en-US" dirty="0"/>
              <a:t>個之間的英文或數字所構成</a:t>
            </a:r>
            <a:endParaRPr lang="en-US" altLang="zh-TW" dirty="0"/>
          </a:p>
          <a:p>
            <a:pPr lvl="1"/>
            <a:r>
              <a:rPr lang="zh-TW" altLang="en-US" dirty="0" smtClean="0">
                <a:solidFill>
                  <a:srgbClr val="FF0000"/>
                </a:solidFill>
              </a:rPr>
              <a:t>此地址用來</a:t>
            </a:r>
            <a:r>
              <a:rPr lang="zh-TW" altLang="en-US" dirty="0">
                <a:solidFill>
                  <a:srgbClr val="FF0000"/>
                </a:solidFill>
              </a:rPr>
              <a:t>存放你的比特</a:t>
            </a:r>
            <a:r>
              <a:rPr lang="zh-TW" altLang="en-US" dirty="0" smtClean="0">
                <a:solidFill>
                  <a:srgbClr val="FF0000"/>
                </a:solidFill>
              </a:rPr>
              <a:t>幣，比特幣被密鑰鎖住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zh-TW" altLang="en-US" dirty="0" smtClean="0"/>
              <a:t>範例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3BTyZKRtRtBN6fdzu6WhzTWsAKkz4Aye7Y</a:t>
            </a:r>
          </a:p>
          <a:p>
            <a:pPr marL="0" indent="0">
              <a:buNone/>
            </a:pPr>
            <a:endParaRPr lang="en-US" altLang="zh-TW" dirty="0" smtClean="0"/>
          </a:p>
        </p:txBody>
      </p:sp>
      <p:pic>
        <p:nvPicPr>
          <p:cNvPr id="13" name="Picture 2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5229200"/>
            <a:ext cx="2437408" cy="153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49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準備轉出比特幣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Edwin</a:t>
            </a:r>
            <a:r>
              <a:rPr lang="zh-TW" altLang="en-US" dirty="0" smtClean="0"/>
              <a:t>必須確保手頭上的比特幣是足夠的</a:t>
            </a:r>
            <a:endParaRPr lang="en-US" altLang="zh-TW" dirty="0" smtClean="0"/>
          </a:p>
          <a:p>
            <a:r>
              <a:rPr lang="zh-TW" altLang="en-US" dirty="0" smtClean="0"/>
              <a:t>對方位址絕不能打錯，打錯就回不來了</a:t>
            </a:r>
            <a:endParaRPr lang="en-US" altLang="zh-TW" dirty="0" smtClean="0"/>
          </a:p>
          <a:p>
            <a:r>
              <a:rPr lang="zh-TW" altLang="en-US" dirty="0" smtClean="0"/>
              <a:t>可能須支付極低額的手續費，約略</a:t>
            </a:r>
            <a:r>
              <a:rPr lang="en-US" altLang="zh-TW" dirty="0" smtClean="0"/>
              <a:t>0.0001 </a:t>
            </a:r>
            <a:r>
              <a:rPr lang="zh-TW" altLang="en-US" dirty="0" smtClean="0"/>
              <a:t>比特幣</a:t>
            </a:r>
            <a:endParaRPr lang="en-US" altLang="zh-TW" dirty="0" smtClean="0"/>
          </a:p>
          <a:p>
            <a:r>
              <a:rPr lang="zh-TW" altLang="en-US" dirty="0" smtClean="0"/>
              <a:t>在此筆交易上，用自己的</a:t>
            </a:r>
            <a:r>
              <a:rPr lang="zh-TW" altLang="en-US" dirty="0" smtClean="0">
                <a:solidFill>
                  <a:srgbClr val="FF0000"/>
                </a:solidFill>
              </a:rPr>
              <a:t>私人密鑰</a:t>
            </a:r>
            <a:r>
              <a:rPr lang="zh-TW" altLang="en-US" dirty="0">
                <a:solidFill>
                  <a:srgbClr val="FF0000"/>
                </a:solidFill>
              </a:rPr>
              <a:t>簽章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802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單箭頭接點 5"/>
          <p:cNvCxnSpPr/>
          <p:nvPr/>
        </p:nvCxnSpPr>
        <p:spPr>
          <a:xfrm flipV="1">
            <a:off x="2915816" y="4171037"/>
            <a:ext cx="3312368" cy="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群組 8"/>
          <p:cNvGrpSpPr/>
          <p:nvPr/>
        </p:nvGrpSpPr>
        <p:grpSpPr>
          <a:xfrm>
            <a:off x="1051180" y="3713838"/>
            <a:ext cx="2161169" cy="1443354"/>
            <a:chOff x="1051180" y="3176886"/>
            <a:chExt cx="2161169" cy="1443354"/>
          </a:xfrm>
        </p:grpSpPr>
        <p:pic>
          <p:nvPicPr>
            <p:cNvPr id="12290" name="Picture 2" descr="Administrator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4565" y="3176886"/>
              <a:ext cx="914400" cy="914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字方塊 7"/>
            <p:cNvSpPr txBox="1"/>
            <p:nvPr/>
          </p:nvSpPr>
          <p:spPr>
            <a:xfrm>
              <a:off x="1051180" y="4250908"/>
              <a:ext cx="21611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0x111…111(Edwin)</a:t>
              </a:r>
              <a:endParaRPr lang="zh-TW" altLang="en-US" dirty="0"/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5948135" y="3713837"/>
            <a:ext cx="2050561" cy="1443355"/>
            <a:chOff x="5948135" y="3176885"/>
            <a:chExt cx="2050561" cy="1443355"/>
          </a:xfrm>
        </p:grpSpPr>
        <p:pic>
          <p:nvPicPr>
            <p:cNvPr id="12294" name="Picture 6" descr="User-Executive-Green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216" y="3176885"/>
              <a:ext cx="914400" cy="914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文字方塊 12"/>
            <p:cNvSpPr txBox="1"/>
            <p:nvPr/>
          </p:nvSpPr>
          <p:spPr>
            <a:xfrm>
              <a:off x="5948135" y="4250908"/>
              <a:ext cx="2050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0x222…222(Jerry)</a:t>
              </a:r>
              <a:endParaRPr lang="zh-TW" altLang="en-US" dirty="0"/>
            </a:p>
          </p:txBody>
        </p:sp>
      </p:grpSp>
      <p:sp>
        <p:nvSpPr>
          <p:cNvPr id="16" name="矩形 15"/>
          <p:cNvSpPr/>
          <p:nvPr/>
        </p:nvSpPr>
        <p:spPr>
          <a:xfrm>
            <a:off x="2735796" y="1589688"/>
            <a:ext cx="3672408" cy="2304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dirty="0" smtClean="0"/>
              <a:t>付款人</a:t>
            </a:r>
            <a:r>
              <a:rPr lang="en-US" altLang="zh-TW" sz="2400" dirty="0" smtClean="0"/>
              <a:t>: 0x111…111</a:t>
            </a:r>
            <a:r>
              <a:rPr lang="zh-TW" altLang="en-US" sz="2400" dirty="0" smtClean="0"/>
              <a:t> </a:t>
            </a:r>
            <a:endParaRPr lang="en-US" altLang="zh-TW" sz="2400" dirty="0" smtClean="0"/>
          </a:p>
          <a:p>
            <a:r>
              <a:rPr lang="zh-TW" altLang="en-US" sz="2400" dirty="0" smtClean="0"/>
              <a:t>收款人</a:t>
            </a:r>
            <a:r>
              <a:rPr lang="en-US" altLang="zh-TW" sz="2400" dirty="0" smtClean="0"/>
              <a:t>: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0x222…222</a:t>
            </a:r>
          </a:p>
          <a:p>
            <a:r>
              <a:rPr lang="zh-TW" altLang="en-US" sz="2400" dirty="0" smtClean="0"/>
              <a:t>數量</a:t>
            </a:r>
            <a:r>
              <a:rPr lang="en-US" altLang="zh-TW" sz="2400" dirty="0" smtClean="0"/>
              <a:t>: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10</a:t>
            </a:r>
          </a:p>
          <a:p>
            <a:r>
              <a:rPr lang="zh-TW" altLang="en-US" sz="2400" dirty="0" smtClean="0"/>
              <a:t>來源</a:t>
            </a:r>
            <a:r>
              <a:rPr lang="en-US" altLang="zh-TW" sz="2400" dirty="0" smtClean="0"/>
              <a:t>:</a:t>
            </a:r>
            <a:r>
              <a:rPr lang="zh-TW" altLang="en-US" sz="2400" dirty="0" smtClean="0"/>
              <a:t> 帳本第一頁</a:t>
            </a:r>
            <a:endParaRPr lang="en-US" altLang="zh-TW" sz="2400" dirty="0" smtClean="0"/>
          </a:p>
          <a:p>
            <a:endParaRPr lang="en-US" altLang="zh-TW" sz="2400" dirty="0"/>
          </a:p>
          <a:p>
            <a:r>
              <a:rPr lang="en-US" altLang="zh-TW" sz="2400" dirty="0" smtClean="0"/>
              <a:t>[0x111…111</a:t>
            </a:r>
            <a:r>
              <a:rPr lang="zh-TW" altLang="en-US" sz="2400" dirty="0" smtClean="0"/>
              <a:t>的</a:t>
            </a:r>
            <a:r>
              <a:rPr lang="zh-TW" altLang="en-US" sz="2400" dirty="0"/>
              <a:t>密鑰</a:t>
            </a:r>
            <a:r>
              <a:rPr lang="zh-TW" altLang="en-US" sz="2400" dirty="0" smtClean="0"/>
              <a:t>簽章</a:t>
            </a:r>
            <a:r>
              <a:rPr lang="en-US" altLang="zh-TW" sz="2400" dirty="0" smtClean="0"/>
              <a:t>]</a:t>
            </a:r>
            <a:endParaRPr lang="zh-TW" altLang="en-US" sz="2400" dirty="0"/>
          </a:p>
        </p:txBody>
      </p:sp>
      <p:sp>
        <p:nvSpPr>
          <p:cNvPr id="12" name="標題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發送一筆比特幣交易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704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交易</a:t>
            </a:r>
            <a:r>
              <a:rPr lang="zh-TW" altLang="en-US" dirty="0"/>
              <a:t>情境</a:t>
            </a:r>
            <a:r>
              <a:rPr lang="zh-TW" altLang="en-US" dirty="0" smtClean="0"/>
              <a:t>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 smtClean="0"/>
              <a:t>假設</a:t>
            </a:r>
            <a:r>
              <a:rPr lang="en-US" altLang="zh-TW" dirty="0" smtClean="0"/>
              <a:t>Edwin</a:t>
            </a:r>
            <a:r>
              <a:rPr lang="zh-TW" altLang="en-US" dirty="0" smtClean="0"/>
              <a:t>想轉</a:t>
            </a:r>
            <a:r>
              <a:rPr lang="en-US" altLang="zh-TW" dirty="0" smtClean="0"/>
              <a:t>10</a:t>
            </a:r>
            <a:r>
              <a:rPr lang="zh-TW" altLang="en-US" dirty="0" smtClean="0"/>
              <a:t>塊錢給</a:t>
            </a:r>
            <a:r>
              <a:rPr lang="en-US" altLang="zh-TW" dirty="0" smtClean="0"/>
              <a:t>Jerry</a:t>
            </a:r>
          </a:p>
          <a:p>
            <a:pPr lvl="1"/>
            <a:r>
              <a:rPr lang="en-US" altLang="zh-TW" dirty="0" smtClean="0"/>
              <a:t>Edwin</a:t>
            </a:r>
          </a:p>
          <a:p>
            <a:pPr lvl="2"/>
            <a:r>
              <a:rPr lang="zh-TW" altLang="en-US" dirty="0" smtClean="0"/>
              <a:t>確定轉出帳號</a:t>
            </a:r>
            <a:endParaRPr lang="en-US" altLang="zh-TW" dirty="0" smtClean="0"/>
          </a:p>
          <a:p>
            <a:pPr lvl="2"/>
            <a:r>
              <a:rPr lang="en-US" altLang="zh-TW" dirty="0"/>
              <a:t>Edwin</a:t>
            </a:r>
            <a:r>
              <a:rPr lang="zh-TW" altLang="en-US" dirty="0"/>
              <a:t>必須輸入正確的</a:t>
            </a:r>
            <a:r>
              <a:rPr lang="zh-TW" altLang="en-US" dirty="0" smtClean="0"/>
              <a:t>密碼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帳號餘額要夠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輸入帳號時不能手殘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可能要承受跨行轉帳手續費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按下轉出</a:t>
            </a:r>
            <a:endParaRPr lang="en-US" altLang="zh-TW" dirty="0" smtClean="0"/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清算</a:t>
            </a:r>
            <a:r>
              <a:rPr lang="zh-TW" altLang="en-US" dirty="0" smtClean="0">
                <a:solidFill>
                  <a:srgbClr val="FF0000"/>
                </a:solidFill>
              </a:rPr>
              <a:t>銀行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每天下午三點</a:t>
            </a:r>
            <a:r>
              <a:rPr lang="en-US" altLang="zh-TW" dirty="0" smtClean="0">
                <a:solidFill>
                  <a:srgbClr val="FF0000"/>
                </a:solidFill>
              </a:rPr>
              <a:t>~</a:t>
            </a:r>
            <a:r>
              <a:rPr lang="zh-TW" altLang="en-US" dirty="0" smtClean="0">
                <a:solidFill>
                  <a:srgbClr val="FF0000"/>
                </a:solidFill>
              </a:rPr>
              <a:t>三點半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</a:p>
          <a:p>
            <a:pPr lvl="2"/>
            <a:r>
              <a:rPr lang="zh-TW" altLang="en-US" dirty="0">
                <a:solidFill>
                  <a:srgbClr val="FF0000"/>
                </a:solidFill>
              </a:rPr>
              <a:t>確認是</a:t>
            </a:r>
            <a:r>
              <a:rPr lang="en-US" altLang="zh-TW" dirty="0">
                <a:solidFill>
                  <a:srgbClr val="FF0000"/>
                </a:solidFill>
              </a:rPr>
              <a:t>Edwin</a:t>
            </a:r>
            <a:r>
              <a:rPr lang="zh-TW" altLang="en-US" dirty="0">
                <a:solidFill>
                  <a:srgbClr val="FF0000"/>
                </a:solidFill>
              </a:rPr>
              <a:t>所發出的</a:t>
            </a:r>
            <a:r>
              <a:rPr lang="zh-TW" altLang="en-US" dirty="0" smtClean="0">
                <a:solidFill>
                  <a:srgbClr val="FF0000"/>
                </a:solidFill>
              </a:rPr>
              <a:t>交易</a:t>
            </a:r>
            <a:endParaRPr lang="en-US" altLang="zh-TW" dirty="0">
              <a:solidFill>
                <a:srgbClr val="FF0000"/>
              </a:solidFill>
            </a:endParaRPr>
          </a:p>
          <a:p>
            <a:pPr lvl="2"/>
            <a:r>
              <a:rPr lang="en-US" altLang="zh-TW" dirty="0" smtClean="0">
                <a:solidFill>
                  <a:srgbClr val="FF0000"/>
                </a:solidFill>
              </a:rPr>
              <a:t>Edwin</a:t>
            </a:r>
            <a:r>
              <a:rPr lang="zh-TW" altLang="en-US" dirty="0" smtClean="0">
                <a:solidFill>
                  <a:srgbClr val="FF0000"/>
                </a:solidFill>
              </a:rPr>
              <a:t>所在的銀行和</a:t>
            </a:r>
            <a:r>
              <a:rPr lang="en-US" altLang="zh-TW" dirty="0" smtClean="0">
                <a:solidFill>
                  <a:srgbClr val="FF0000"/>
                </a:solidFill>
              </a:rPr>
              <a:t>Jerry</a:t>
            </a:r>
            <a:r>
              <a:rPr lang="zh-TW" altLang="en-US" dirty="0" smtClean="0">
                <a:solidFill>
                  <a:srgbClr val="FF0000"/>
                </a:solidFill>
              </a:rPr>
              <a:t>所在的銀行做清算，確認兩間銀行之間的交易紀錄，以及餘額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en-US" altLang="zh-TW" dirty="0" smtClean="0"/>
              <a:t>Jerry</a:t>
            </a:r>
          </a:p>
          <a:p>
            <a:pPr lvl="2"/>
            <a:r>
              <a:rPr lang="zh-TW" altLang="en-US" dirty="0" smtClean="0"/>
              <a:t>坐著等錢進到我</a:t>
            </a:r>
            <a:r>
              <a:rPr lang="zh-TW" altLang="en-US" dirty="0"/>
              <a:t>跟</a:t>
            </a:r>
            <a:r>
              <a:rPr lang="en-US" altLang="zh-TW" dirty="0"/>
              <a:t>Edwin</a:t>
            </a:r>
            <a:r>
              <a:rPr lang="zh-TW" altLang="en-US" dirty="0"/>
              <a:t>所約定的</a:t>
            </a:r>
            <a:r>
              <a:rPr lang="zh-TW" altLang="en-US" dirty="0" smtClean="0"/>
              <a:t>帳號</a:t>
            </a:r>
            <a:endParaRPr lang="en-US" altLang="zh-TW" dirty="0" smtClean="0"/>
          </a:p>
        </p:txBody>
      </p:sp>
      <p:grpSp>
        <p:nvGrpSpPr>
          <p:cNvPr id="4" name="群組 3"/>
          <p:cNvGrpSpPr/>
          <p:nvPr/>
        </p:nvGrpSpPr>
        <p:grpSpPr>
          <a:xfrm>
            <a:off x="6300192" y="1114872"/>
            <a:ext cx="2760377" cy="1587202"/>
            <a:chOff x="323528" y="1443132"/>
            <a:chExt cx="8595236" cy="5019774"/>
          </a:xfrm>
        </p:grpSpPr>
        <p:pic>
          <p:nvPicPr>
            <p:cNvPr id="5" name="Picture 2" descr="相關圖片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4265" y="1443132"/>
              <a:ext cx="5975470" cy="5010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相關圖片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4653136"/>
              <a:ext cx="2095500" cy="1323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「金融卡」的圖片搜尋結果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4857" y="4671750"/>
              <a:ext cx="2080650" cy="1305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字方塊 7"/>
            <p:cNvSpPr txBox="1"/>
            <p:nvPr/>
          </p:nvSpPr>
          <p:spPr>
            <a:xfrm>
              <a:off x="323528" y="4252447"/>
              <a:ext cx="1478459" cy="486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00" dirty="0" smtClean="0"/>
                <a:t>Edwin</a:t>
              </a:r>
              <a:r>
                <a:rPr lang="zh-TW" altLang="en-US" sz="400" dirty="0" smtClean="0"/>
                <a:t>的卡片</a:t>
              </a:r>
              <a:endParaRPr lang="zh-TW" altLang="en-US" sz="400" dirty="0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7515179" y="5976211"/>
              <a:ext cx="1403585" cy="486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00" dirty="0" smtClean="0"/>
                <a:t>Jerry</a:t>
              </a:r>
              <a:r>
                <a:rPr lang="zh-TW" altLang="en-US" sz="400" dirty="0" smtClean="0"/>
                <a:t>的卡片</a:t>
              </a:r>
              <a:endParaRPr lang="zh-TW" altLang="en-US" sz="400" dirty="0"/>
            </a:p>
          </p:txBody>
        </p:sp>
      </p:grpSp>
    </p:spTree>
    <p:extLst>
      <p:ext uri="{BB962C8B-B14F-4D97-AF65-F5344CB8AC3E}">
        <p14:creationId xmlns:p14="http://schemas.microsoft.com/office/powerpoint/2010/main" val="71359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帳本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547664" y="2204864"/>
            <a:ext cx="6192688" cy="264277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dirty="0"/>
              <a:t>交易清單：</a:t>
            </a:r>
            <a:endParaRPr lang="en-US" altLang="zh-TW" sz="2400" dirty="0"/>
          </a:p>
          <a:p>
            <a:r>
              <a:rPr lang="en-US" altLang="zh-TW" sz="2400" dirty="0"/>
              <a:t>0x111…111 -&gt; 0x222…222(10)</a:t>
            </a:r>
          </a:p>
          <a:p>
            <a:r>
              <a:rPr lang="en-US" altLang="zh-TW" sz="2400" dirty="0"/>
              <a:t>0x333…333 -&gt; 0x444…444(3)</a:t>
            </a:r>
          </a:p>
          <a:p>
            <a:r>
              <a:rPr lang="en-US" altLang="zh-TW" sz="2400" dirty="0"/>
              <a:t>…</a:t>
            </a:r>
          </a:p>
          <a:p>
            <a:r>
              <a:rPr lang="zh-TW" altLang="en-US" sz="2400" dirty="0"/>
              <a:t>上一</a:t>
            </a:r>
            <a:r>
              <a:rPr lang="zh-TW" altLang="en-US" sz="2400" dirty="0" smtClean="0"/>
              <a:t>帳本編號</a:t>
            </a:r>
            <a:r>
              <a:rPr lang="zh-TW" altLang="en-US" sz="2400" dirty="0"/>
              <a:t>：</a:t>
            </a:r>
            <a:r>
              <a:rPr lang="en-US" altLang="zh-TW" sz="2400" dirty="0"/>
              <a:t>0x111</a:t>
            </a:r>
          </a:p>
          <a:p>
            <a:r>
              <a:rPr lang="zh-TW" altLang="en-US" sz="2400" dirty="0"/>
              <a:t>幸運數字</a:t>
            </a:r>
            <a:r>
              <a:rPr lang="zh-TW" altLang="en-US" sz="2400" dirty="0" smtClean="0"/>
              <a:t>：</a:t>
            </a:r>
            <a:endParaRPr lang="en-US" altLang="zh-TW" sz="2400" dirty="0" smtClean="0"/>
          </a:p>
          <a:p>
            <a:r>
              <a:rPr lang="zh-TW" altLang="en-US" sz="2400" dirty="0" smtClean="0"/>
              <a:t>本次帳本編號</a:t>
            </a:r>
            <a:r>
              <a:rPr lang="zh-TW" altLang="en-US" sz="2400" dirty="0"/>
              <a:t>（</a:t>
            </a:r>
            <a:r>
              <a:rPr lang="zh-TW" altLang="en-US" sz="2400" dirty="0" smtClean="0"/>
              <a:t>手寫無效，共</a:t>
            </a:r>
            <a:r>
              <a:rPr lang="en-US" altLang="zh-TW" sz="2400" dirty="0" smtClean="0"/>
              <a:t>256</a:t>
            </a:r>
            <a:r>
              <a:rPr lang="zh-TW" altLang="en-US" sz="2400" dirty="0" smtClean="0"/>
              <a:t>碼）</a:t>
            </a:r>
            <a:r>
              <a:rPr lang="zh-TW" altLang="en-US" sz="2400" dirty="0"/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256002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礦工</a:t>
            </a:r>
            <a:endParaRPr lang="zh-TW" altLang="en-US" dirty="0"/>
          </a:p>
        </p:txBody>
      </p:sp>
      <p:pic>
        <p:nvPicPr>
          <p:cNvPr id="4" name="Picture 2" descr="Construction-work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181326"/>
            <a:ext cx="914400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onstruction-work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6165304"/>
            <a:ext cx="914400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onstruction-work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593" y="6114998"/>
            <a:ext cx="914400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Construction-work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633" y="6403031"/>
            <a:ext cx="914400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相關圖片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883" y="4902967"/>
            <a:ext cx="2892685" cy="219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內容版面配置區 11"/>
          <p:cNvSpPr>
            <a:spLocks noGrp="1"/>
          </p:cNvSpPr>
          <p:nvPr>
            <p:ph idx="1"/>
          </p:nvPr>
        </p:nvSpPr>
        <p:spPr>
          <a:xfrm>
            <a:off x="457199" y="1600200"/>
            <a:ext cx="8591661" cy="4525963"/>
          </a:xfrm>
        </p:spPr>
        <p:txBody>
          <a:bodyPr>
            <a:normAutofit lnSpcReduction="10000"/>
          </a:bodyPr>
          <a:lstStyle/>
          <a:p>
            <a:pPr marL="285750" indent="-285750"/>
            <a:r>
              <a:rPr lang="zh-TW" altLang="en-US" dirty="0"/>
              <a:t>每個礦工家門都有蒐集交易單的箱子，定時取出塞入</a:t>
            </a:r>
            <a:r>
              <a:rPr lang="zh-TW" altLang="en-US" dirty="0" smtClean="0"/>
              <a:t>帳本</a:t>
            </a:r>
            <a:endParaRPr lang="en-US" altLang="zh-TW" dirty="0" smtClean="0"/>
          </a:p>
          <a:p>
            <a:pPr marL="285750" indent="-285750"/>
            <a:r>
              <a:rPr lang="zh-TW" altLang="en-US" dirty="0" smtClean="0"/>
              <a:t>驗證每一筆交易真實性</a:t>
            </a:r>
            <a:endParaRPr lang="en-US" altLang="zh-TW" dirty="0"/>
          </a:p>
          <a:p>
            <a:pPr marL="285750" indent="-285750"/>
            <a:r>
              <a:rPr lang="zh-TW" altLang="en-US" dirty="0" smtClean="0"/>
              <a:t>不斷</a:t>
            </a:r>
            <a:r>
              <a:rPr lang="zh-TW" altLang="en-US" dirty="0"/>
              <a:t>計算幸運數字，藉以取得</a:t>
            </a:r>
            <a:r>
              <a:rPr lang="zh-TW" altLang="en-US" dirty="0" smtClean="0"/>
              <a:t>報酬</a:t>
            </a:r>
            <a:r>
              <a:rPr lang="en-US" altLang="zh-TW" dirty="0" smtClean="0"/>
              <a:t>(</a:t>
            </a:r>
            <a:r>
              <a:rPr lang="zh-TW" altLang="en-US" dirty="0" smtClean="0"/>
              <a:t>比特幣</a:t>
            </a:r>
            <a:r>
              <a:rPr lang="en-US" altLang="zh-TW" dirty="0" smtClean="0"/>
              <a:t>)</a:t>
            </a:r>
          </a:p>
          <a:p>
            <a:pPr marL="285750" indent="-285750"/>
            <a:r>
              <a:rPr lang="zh-TW" altLang="en-US" dirty="0"/>
              <a:t>將帳本餵入</a:t>
            </a:r>
            <a:r>
              <a:rPr lang="zh-TW" altLang="en-US" b="1" dirty="0"/>
              <a:t>帳本編號生成器</a:t>
            </a:r>
            <a:r>
              <a:rPr lang="zh-TW" altLang="en-US" dirty="0"/>
              <a:t>可</a:t>
            </a:r>
            <a:r>
              <a:rPr lang="zh-TW" altLang="en-US" b="1" dirty="0"/>
              <a:t>獲得帳本</a:t>
            </a:r>
            <a:r>
              <a:rPr lang="zh-TW" altLang="en-US" b="1" dirty="0" smtClean="0"/>
              <a:t>編號</a:t>
            </a:r>
            <a:endParaRPr lang="en-US" altLang="zh-TW" b="1" dirty="0" smtClean="0"/>
          </a:p>
          <a:p>
            <a:pPr marL="685800" lvl="1"/>
            <a:r>
              <a:rPr lang="zh-TW" altLang="en-US" dirty="0" smtClean="0"/>
              <a:t>帳本</a:t>
            </a:r>
            <a:r>
              <a:rPr lang="zh-TW" altLang="en-US" dirty="0"/>
              <a:t>編號須小於某個數值，此次編號</a:t>
            </a:r>
            <a:r>
              <a:rPr lang="zh-TW" altLang="en-US" dirty="0" smtClean="0"/>
              <a:t>有效</a:t>
            </a:r>
            <a:endParaRPr lang="en-US" altLang="zh-TW" dirty="0" smtClean="0"/>
          </a:p>
          <a:p>
            <a:pPr marL="685800" lvl="1"/>
            <a:r>
              <a:rPr lang="zh-TW" altLang="en-US" dirty="0" smtClean="0"/>
              <a:t>編號有效，需廣播帳本給其他礦工</a:t>
            </a:r>
            <a:endParaRPr lang="en-US" altLang="zh-TW" dirty="0" smtClean="0"/>
          </a:p>
          <a:p>
            <a:pPr marL="685800" lvl="1"/>
            <a:r>
              <a:rPr lang="zh-TW" altLang="en-US" dirty="0"/>
              <a:t>其他礦工收到後會停止挖</a:t>
            </a:r>
            <a:r>
              <a:rPr lang="zh-TW" altLang="en-US" dirty="0" smtClean="0"/>
              <a:t>礦，進行驗證</a:t>
            </a:r>
            <a:endParaRPr lang="en-US" altLang="zh-TW" dirty="0" smtClean="0"/>
          </a:p>
          <a:p>
            <a:pPr marL="685800" lvl="1"/>
            <a:r>
              <a:rPr lang="zh-TW" altLang="en-US" dirty="0" smtClean="0"/>
              <a:t>驗證有效，繼續下一個帳本</a:t>
            </a:r>
            <a:endParaRPr lang="en-US" altLang="zh-TW" dirty="0" smtClean="0"/>
          </a:p>
          <a:p>
            <a:pPr marL="685800" lvl="1"/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296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「時光機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20688"/>
            <a:ext cx="7620000" cy="571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43467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每個礦工都</a:t>
            </a:r>
            <a:r>
              <a:rPr lang="zh-TW" altLang="en-US" dirty="0" smtClean="0"/>
              <a:t>有</a:t>
            </a:r>
            <a:endParaRPr lang="en-US" altLang="zh-TW" dirty="0" smtClean="0"/>
          </a:p>
          <a:p>
            <a:pPr marL="285750" indent="-285750"/>
            <a:r>
              <a:rPr lang="zh-TW" altLang="en-US" dirty="0"/>
              <a:t>生成的編號與帳本上的內容有關</a:t>
            </a:r>
            <a:endParaRPr lang="en-US" altLang="zh-TW" dirty="0"/>
          </a:p>
          <a:p>
            <a:pPr marL="285750" indent="-285750"/>
            <a:r>
              <a:rPr lang="zh-TW" altLang="en-US" dirty="0"/>
              <a:t>如果更動帳本上的資訊，編號將會面目全非</a:t>
            </a:r>
            <a:endParaRPr lang="en-US" altLang="zh-TW" dirty="0"/>
          </a:p>
          <a:p>
            <a:pPr marL="285750" indent="-285750"/>
            <a:r>
              <a:rPr lang="zh-TW" altLang="en-US" dirty="0"/>
              <a:t>所有交易單皆須放入，且會驗證保密簽章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2742" y="4575031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123</a:t>
            </a:r>
          </a:p>
          <a:p>
            <a:r>
              <a:rPr lang="zh-TW" altLang="en-US" sz="1600" dirty="0" smtClean="0"/>
              <a:t>本次帳本編號</a:t>
            </a:r>
            <a:r>
              <a:rPr lang="zh-TW" altLang="en-US" sz="1600" dirty="0"/>
              <a:t>（</a:t>
            </a:r>
            <a:r>
              <a:rPr lang="zh-TW" altLang="en-US" sz="1600" dirty="0" smtClean="0"/>
              <a:t>手寫無效，共</a:t>
            </a:r>
            <a:r>
              <a:rPr lang="en-US" altLang="zh-TW" sz="1600" dirty="0" smtClean="0"/>
              <a:t>256</a:t>
            </a:r>
            <a:r>
              <a:rPr lang="zh-TW" altLang="en-US" sz="1600" dirty="0" smtClean="0"/>
              <a:t>碼）</a:t>
            </a:r>
            <a:r>
              <a:rPr lang="zh-TW" altLang="en-US" sz="1600" dirty="0"/>
              <a:t>：</a:t>
            </a:r>
          </a:p>
        </p:txBody>
      </p:sp>
      <p:sp>
        <p:nvSpPr>
          <p:cNvPr id="13" name="矩形 12"/>
          <p:cNvSpPr/>
          <p:nvPr/>
        </p:nvSpPr>
        <p:spPr>
          <a:xfrm>
            <a:off x="5316199" y="4575031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123</a:t>
            </a:r>
          </a:p>
          <a:p>
            <a:r>
              <a:rPr lang="zh-TW" altLang="en-US" sz="1600" dirty="0" smtClean="0"/>
              <a:t>本次帳本編號：</a:t>
            </a:r>
            <a:r>
              <a:rPr lang="en-US" altLang="zh-TW" sz="1600" dirty="0" smtClean="0"/>
              <a:t>0x00004686…654</a:t>
            </a:r>
            <a:endParaRPr lang="zh-TW" altLang="en-US" sz="1600" dirty="0"/>
          </a:p>
        </p:txBody>
      </p:sp>
      <p:pic>
        <p:nvPicPr>
          <p:cNvPr id="14" name="Picture 12" descr="「triangle icon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558" y="5141567"/>
            <a:ext cx="601216" cy="6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接點 16"/>
          <p:cNvCxnSpPr>
            <a:stCxn id="12" idx="3"/>
          </p:cNvCxnSpPr>
          <p:nvPr/>
        </p:nvCxnSpPr>
        <p:spPr>
          <a:xfrm flipV="1">
            <a:off x="3840543" y="5442175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 flipV="1">
            <a:off x="4710058" y="5434210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帳本編號生成</a:t>
            </a:r>
            <a:r>
              <a:rPr lang="zh-TW" altLang="en-US" dirty="0" smtClean="0"/>
              <a:t>器</a:t>
            </a:r>
            <a:endParaRPr lang="zh-TW" altLang="en-US" dirty="0"/>
          </a:p>
        </p:txBody>
      </p:sp>
      <p:pic>
        <p:nvPicPr>
          <p:cNvPr id="9" name="Picture 12" descr="「triangle icon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034" y="548680"/>
            <a:ext cx="601216" cy="6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84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1124744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123</a:t>
            </a:r>
          </a:p>
          <a:p>
            <a:r>
              <a:rPr lang="zh-TW" altLang="en-US" sz="1600" dirty="0" smtClean="0"/>
              <a:t>本次帳本編號</a:t>
            </a:r>
            <a:r>
              <a:rPr lang="zh-TW" altLang="en-US" sz="1600" dirty="0"/>
              <a:t>（</a:t>
            </a:r>
            <a:r>
              <a:rPr lang="zh-TW" altLang="en-US" sz="1600" dirty="0" smtClean="0"/>
              <a:t>手寫無效，共</a:t>
            </a:r>
            <a:r>
              <a:rPr lang="en-US" altLang="zh-TW" sz="1600" dirty="0" smtClean="0"/>
              <a:t>256</a:t>
            </a:r>
            <a:r>
              <a:rPr lang="zh-TW" altLang="en-US" sz="1600" dirty="0" smtClean="0"/>
              <a:t>碼）</a:t>
            </a:r>
            <a:r>
              <a:rPr lang="zh-TW" altLang="en-US" sz="1600" dirty="0"/>
              <a:t>：</a:t>
            </a:r>
          </a:p>
        </p:txBody>
      </p:sp>
      <p:sp>
        <p:nvSpPr>
          <p:cNvPr id="12" name="矩形 11"/>
          <p:cNvSpPr/>
          <p:nvPr/>
        </p:nvSpPr>
        <p:spPr>
          <a:xfrm>
            <a:off x="-1" y="3101084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124</a:t>
            </a:r>
          </a:p>
          <a:p>
            <a:r>
              <a:rPr lang="zh-TW" altLang="en-US" sz="1600" dirty="0" smtClean="0"/>
              <a:t>本次帳本編號</a:t>
            </a:r>
            <a:r>
              <a:rPr lang="zh-TW" altLang="en-US" sz="1600" dirty="0"/>
              <a:t>（</a:t>
            </a:r>
            <a:r>
              <a:rPr lang="zh-TW" altLang="en-US" sz="1600" dirty="0" smtClean="0"/>
              <a:t>手寫無效，共</a:t>
            </a:r>
            <a:r>
              <a:rPr lang="en-US" altLang="zh-TW" sz="1600" dirty="0" smtClean="0"/>
              <a:t>256</a:t>
            </a:r>
            <a:r>
              <a:rPr lang="zh-TW" altLang="en-US" sz="1600" dirty="0" smtClean="0"/>
              <a:t>碼）</a:t>
            </a:r>
            <a:r>
              <a:rPr lang="zh-TW" altLang="en-US" sz="1600" dirty="0"/>
              <a:t>：</a:t>
            </a:r>
          </a:p>
        </p:txBody>
      </p:sp>
      <p:sp>
        <p:nvSpPr>
          <p:cNvPr id="13" name="矩形 12"/>
          <p:cNvSpPr/>
          <p:nvPr/>
        </p:nvSpPr>
        <p:spPr>
          <a:xfrm>
            <a:off x="5303457" y="1124744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123</a:t>
            </a:r>
          </a:p>
          <a:p>
            <a:r>
              <a:rPr lang="zh-TW" altLang="en-US" sz="1600" dirty="0" smtClean="0"/>
              <a:t>本次帳本編號：</a:t>
            </a:r>
            <a:r>
              <a:rPr lang="en-US" altLang="zh-TW" sz="1600" dirty="0" smtClean="0"/>
              <a:t>0x10434686…654</a:t>
            </a:r>
            <a:endParaRPr lang="zh-TW" altLang="en-US" sz="1600" dirty="0"/>
          </a:p>
        </p:txBody>
      </p:sp>
      <p:sp>
        <p:nvSpPr>
          <p:cNvPr id="14" name="矩形 13"/>
          <p:cNvSpPr/>
          <p:nvPr/>
        </p:nvSpPr>
        <p:spPr>
          <a:xfrm>
            <a:off x="5303457" y="3114032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124</a:t>
            </a:r>
          </a:p>
          <a:p>
            <a:r>
              <a:rPr lang="zh-TW" altLang="en-US" sz="1600" dirty="0" smtClean="0"/>
              <a:t>本次帳本編號：</a:t>
            </a:r>
            <a:r>
              <a:rPr lang="en-US" altLang="zh-TW" sz="1600" dirty="0" smtClean="0"/>
              <a:t>0x04568086…457</a:t>
            </a:r>
            <a:endParaRPr lang="zh-TW" altLang="en-US" sz="1600" dirty="0"/>
          </a:p>
        </p:txBody>
      </p:sp>
      <p:pic>
        <p:nvPicPr>
          <p:cNvPr id="15" name="Picture 12" descr="「triangle icon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816" y="1691280"/>
            <a:ext cx="601216" cy="6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「triangle icon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816" y="3680568"/>
            <a:ext cx="601216" cy="6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12741" y="5138147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125</a:t>
            </a:r>
          </a:p>
          <a:p>
            <a:r>
              <a:rPr lang="zh-TW" altLang="en-US" sz="1600" dirty="0" smtClean="0"/>
              <a:t>本次帳本編號</a:t>
            </a:r>
            <a:r>
              <a:rPr lang="zh-TW" altLang="en-US" sz="1600" dirty="0"/>
              <a:t>（</a:t>
            </a:r>
            <a:r>
              <a:rPr lang="zh-TW" altLang="en-US" sz="1600" dirty="0" smtClean="0"/>
              <a:t>手寫無效，共</a:t>
            </a:r>
            <a:r>
              <a:rPr lang="en-US" altLang="zh-TW" sz="1600" dirty="0" smtClean="0"/>
              <a:t>256</a:t>
            </a:r>
            <a:r>
              <a:rPr lang="zh-TW" altLang="en-US" sz="1600" dirty="0" smtClean="0"/>
              <a:t>碼）</a:t>
            </a:r>
            <a:r>
              <a:rPr lang="zh-TW" altLang="en-US" sz="1600" dirty="0"/>
              <a:t>：</a:t>
            </a:r>
          </a:p>
        </p:txBody>
      </p:sp>
      <p:sp>
        <p:nvSpPr>
          <p:cNvPr id="18" name="矩形 17"/>
          <p:cNvSpPr/>
          <p:nvPr/>
        </p:nvSpPr>
        <p:spPr>
          <a:xfrm>
            <a:off x="5316199" y="5151095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125</a:t>
            </a:r>
          </a:p>
          <a:p>
            <a:r>
              <a:rPr lang="zh-TW" altLang="en-US" sz="1600" dirty="0" smtClean="0"/>
              <a:t>本次帳本編號：</a:t>
            </a:r>
            <a:r>
              <a:rPr lang="en-US" altLang="zh-TW" sz="1600" dirty="0" smtClean="0"/>
              <a:t>0x00000086…432</a:t>
            </a:r>
            <a:endParaRPr lang="zh-TW" altLang="en-US" sz="1600" dirty="0"/>
          </a:p>
        </p:txBody>
      </p:sp>
      <p:pic>
        <p:nvPicPr>
          <p:cNvPr id="19" name="Picture 12" descr="「triangle icon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558" y="5717631"/>
            <a:ext cx="601216" cy="6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接點 2"/>
          <p:cNvCxnSpPr>
            <a:stCxn id="11" idx="3"/>
          </p:cNvCxnSpPr>
          <p:nvPr/>
        </p:nvCxnSpPr>
        <p:spPr>
          <a:xfrm flipV="1">
            <a:off x="3827801" y="1991888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4697316" y="1983923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3827801" y="3968228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4707593" y="3981176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 flipV="1">
            <a:off x="3851208" y="6018239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 flipV="1">
            <a:off x="4716016" y="6010274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6596608" y="1330169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0" dirty="0">
                <a:solidFill>
                  <a:srgbClr val="FF0000"/>
                </a:solidFill>
              </a:rPr>
              <a:t>失敗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6596608" y="3306508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0" dirty="0">
                <a:solidFill>
                  <a:srgbClr val="FF0000"/>
                </a:solidFill>
              </a:rPr>
              <a:t>失敗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6596608" y="5356520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0" b="1" dirty="0" smtClean="0">
                <a:solidFill>
                  <a:srgbClr val="00B050"/>
                </a:solidFill>
              </a:rPr>
              <a:t>成功</a:t>
            </a:r>
            <a:endParaRPr lang="zh-TW" altLang="en-US" sz="8000" b="1" dirty="0">
              <a:solidFill>
                <a:srgbClr val="00B05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999266" y="2830704"/>
            <a:ext cx="461665" cy="2814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1682850" y="4869160"/>
            <a:ext cx="461665" cy="2814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6999266" y="4869160"/>
            <a:ext cx="461665" cy="2814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1691680" y="2859481"/>
            <a:ext cx="461665" cy="2814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礦工的一生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870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247056" y="3206879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 smtClean="0"/>
              <a:t>0x222…444 </a:t>
            </a:r>
            <a:r>
              <a:rPr lang="en-US" altLang="zh-TW" sz="1600" dirty="0"/>
              <a:t>-&gt; </a:t>
            </a:r>
            <a:r>
              <a:rPr lang="en-US" altLang="zh-TW" sz="1600" dirty="0" smtClean="0"/>
              <a:t>0x352…415(0.5)</a:t>
            </a:r>
            <a:endParaRPr lang="en-US" altLang="zh-TW" sz="1600" dirty="0"/>
          </a:p>
          <a:p>
            <a:r>
              <a:rPr lang="en-US" altLang="zh-TW" sz="1600" dirty="0"/>
              <a:t>0x333…333 -&gt; </a:t>
            </a:r>
            <a:r>
              <a:rPr lang="en-US" altLang="zh-TW" sz="1600" dirty="0" smtClean="0"/>
              <a:t>0x463…778(1)</a:t>
            </a:r>
            <a:endParaRPr lang="en-US" altLang="zh-TW" sz="1600" dirty="0"/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0x00000086…432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225</a:t>
            </a:r>
          </a:p>
          <a:p>
            <a:r>
              <a:rPr lang="zh-TW" altLang="en-US" sz="1600" dirty="0" smtClean="0"/>
              <a:t>本次帳本編號：</a:t>
            </a:r>
            <a:r>
              <a:rPr lang="en-US" altLang="zh-TW" sz="1600" dirty="0" smtClean="0"/>
              <a:t>0x00000097…653</a:t>
            </a:r>
            <a:endParaRPr lang="zh-TW" altLang="en-US" sz="1600" dirty="0"/>
          </a:p>
        </p:txBody>
      </p:sp>
      <p:grpSp>
        <p:nvGrpSpPr>
          <p:cNvPr id="27" name="群組 26"/>
          <p:cNvGrpSpPr/>
          <p:nvPr/>
        </p:nvGrpSpPr>
        <p:grpSpPr>
          <a:xfrm>
            <a:off x="144016" y="1262663"/>
            <a:ext cx="4860032" cy="1734289"/>
            <a:chOff x="0" y="-27384"/>
            <a:chExt cx="4860032" cy="1734289"/>
          </a:xfrm>
        </p:grpSpPr>
        <p:sp>
          <p:nvSpPr>
            <p:cNvPr id="4" name="矩形 3"/>
            <p:cNvSpPr/>
            <p:nvPr/>
          </p:nvSpPr>
          <p:spPr>
            <a:xfrm>
              <a:off x="0" y="-27384"/>
              <a:ext cx="3827801" cy="173428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600" dirty="0"/>
                <a:t>交易清單：</a:t>
              </a:r>
              <a:endParaRPr lang="en-US" altLang="zh-TW" sz="1600" dirty="0"/>
            </a:p>
            <a:p>
              <a:r>
                <a:rPr lang="en-US" altLang="zh-TW" sz="1600" dirty="0"/>
                <a:t>0x111…111 -&gt; 0x222…222(10)</a:t>
              </a:r>
            </a:p>
            <a:p>
              <a:r>
                <a:rPr lang="en-US" altLang="zh-TW" sz="1600" dirty="0"/>
                <a:t>0x333…333 -&gt; 0x444…444(3)</a:t>
              </a:r>
            </a:p>
            <a:p>
              <a:r>
                <a:rPr lang="en-US" altLang="zh-TW" sz="1600" dirty="0"/>
                <a:t>…</a:t>
              </a:r>
            </a:p>
            <a:p>
              <a:r>
                <a:rPr lang="zh-TW" altLang="en-US" sz="1600" dirty="0"/>
                <a:t>上一</a:t>
              </a:r>
              <a:r>
                <a:rPr lang="zh-TW" altLang="en-US" sz="1600" dirty="0" smtClean="0"/>
                <a:t>帳本編號</a:t>
              </a:r>
              <a:r>
                <a:rPr lang="zh-TW" altLang="en-US" sz="1600" dirty="0"/>
                <a:t>：</a:t>
              </a:r>
              <a:r>
                <a:rPr lang="en-US" altLang="zh-TW" sz="1600" dirty="0"/>
                <a:t>0x111</a:t>
              </a:r>
            </a:p>
            <a:p>
              <a:r>
                <a:rPr lang="zh-TW" altLang="en-US" sz="1600" dirty="0"/>
                <a:t>幸運數字</a:t>
              </a:r>
              <a:r>
                <a:rPr lang="zh-TW" altLang="en-US" sz="1600" dirty="0" smtClean="0"/>
                <a:t>：</a:t>
              </a:r>
              <a:r>
                <a:rPr lang="en-US" altLang="zh-TW" sz="1600" dirty="0" smtClean="0"/>
                <a:t>123</a:t>
              </a:r>
            </a:p>
            <a:p>
              <a:r>
                <a:rPr lang="zh-TW" altLang="en-US" sz="1600" dirty="0" smtClean="0"/>
                <a:t>本次帳本編號：</a:t>
              </a:r>
              <a:r>
                <a:rPr lang="en-US" altLang="zh-TW" sz="1600" dirty="0" smtClean="0"/>
                <a:t>0x00000086…432</a:t>
              </a:r>
              <a:endParaRPr lang="zh-TW" altLang="en-US" sz="1600" dirty="0"/>
            </a:p>
          </p:txBody>
        </p:sp>
        <p:pic>
          <p:nvPicPr>
            <p:cNvPr id="6" name="Picture 12" descr="「triangle icon」的圖片搜尋結果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8816" y="539152"/>
              <a:ext cx="601216" cy="601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直線接點 6"/>
            <p:cNvCxnSpPr>
              <a:stCxn id="4" idx="3"/>
              <a:endCxn id="6" idx="1"/>
            </p:cNvCxnSpPr>
            <p:nvPr/>
          </p:nvCxnSpPr>
          <p:spPr>
            <a:xfrm flipV="1">
              <a:off x="3827801" y="839760"/>
              <a:ext cx="431015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肘形接點 10"/>
          <p:cNvCxnSpPr>
            <a:stCxn id="6" idx="3"/>
            <a:endCxn id="5" idx="3"/>
          </p:cNvCxnSpPr>
          <p:nvPr/>
        </p:nvCxnSpPr>
        <p:spPr>
          <a:xfrm>
            <a:off x="5004048" y="2129807"/>
            <a:ext cx="70809" cy="1944217"/>
          </a:xfrm>
          <a:prstGeom prst="bentConnector3">
            <a:avLst>
              <a:gd name="adj1" fmla="val 4228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接點 16"/>
          <p:cNvCxnSpPr>
            <a:stCxn id="5" idx="1"/>
            <a:endCxn id="15" idx="1"/>
          </p:cNvCxnSpPr>
          <p:nvPr/>
        </p:nvCxnSpPr>
        <p:spPr>
          <a:xfrm rot="10800000" flipV="1">
            <a:off x="946448" y="4074023"/>
            <a:ext cx="300608" cy="1893929"/>
          </a:xfrm>
          <a:prstGeom prst="bentConnector3">
            <a:avLst>
              <a:gd name="adj1" fmla="val 17604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/>
          <p:cNvGrpSpPr/>
          <p:nvPr/>
        </p:nvGrpSpPr>
        <p:grpSpPr>
          <a:xfrm>
            <a:off x="946448" y="5085184"/>
            <a:ext cx="6709154" cy="1734289"/>
            <a:chOff x="946448" y="4935071"/>
            <a:chExt cx="6709154" cy="1734289"/>
          </a:xfrm>
        </p:grpSpPr>
        <p:sp>
          <p:nvSpPr>
            <p:cNvPr id="14" name="矩形 13"/>
            <p:cNvSpPr/>
            <p:nvPr/>
          </p:nvSpPr>
          <p:spPr>
            <a:xfrm>
              <a:off x="3827801" y="4935071"/>
              <a:ext cx="3827801" cy="173428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600" dirty="0"/>
                <a:t>交易清單：</a:t>
              </a:r>
              <a:endParaRPr lang="en-US" altLang="zh-TW" sz="1600" dirty="0"/>
            </a:p>
            <a:p>
              <a:r>
                <a:rPr lang="en-US" altLang="zh-TW" sz="1600" dirty="0" smtClean="0"/>
                <a:t>0x222…444 </a:t>
              </a:r>
              <a:r>
                <a:rPr lang="en-US" altLang="zh-TW" sz="1600" dirty="0"/>
                <a:t>-&gt; </a:t>
              </a:r>
              <a:r>
                <a:rPr lang="en-US" altLang="zh-TW" sz="1600" dirty="0" smtClean="0"/>
                <a:t>0x352…415(0.5)</a:t>
              </a:r>
              <a:endParaRPr lang="en-US" altLang="zh-TW" sz="1600" dirty="0"/>
            </a:p>
            <a:p>
              <a:r>
                <a:rPr lang="en-US" altLang="zh-TW" sz="1600" dirty="0"/>
                <a:t>0x333…333 -&gt; </a:t>
              </a:r>
              <a:r>
                <a:rPr lang="en-US" altLang="zh-TW" sz="1600" dirty="0" smtClean="0"/>
                <a:t>0x463…778(1)</a:t>
              </a:r>
              <a:endParaRPr lang="en-US" altLang="zh-TW" sz="1600" dirty="0"/>
            </a:p>
            <a:p>
              <a:r>
                <a:rPr lang="en-US" altLang="zh-TW" sz="1600" dirty="0"/>
                <a:t>…</a:t>
              </a:r>
            </a:p>
            <a:p>
              <a:r>
                <a:rPr lang="zh-TW" altLang="en-US" sz="1600" dirty="0"/>
                <a:t>上一</a:t>
              </a:r>
              <a:r>
                <a:rPr lang="zh-TW" altLang="en-US" sz="1600" dirty="0" smtClean="0"/>
                <a:t>帳本編號：</a:t>
              </a:r>
              <a:r>
                <a:rPr lang="en-US" altLang="zh-TW" sz="1600" dirty="0" smtClean="0"/>
                <a:t>0x00000097…653</a:t>
              </a:r>
              <a:endParaRPr lang="en-US" altLang="zh-TW" sz="1600" dirty="0"/>
            </a:p>
            <a:p>
              <a:r>
                <a:rPr lang="zh-TW" altLang="en-US" sz="1600" dirty="0"/>
                <a:t>幸運數字</a:t>
              </a:r>
              <a:r>
                <a:rPr lang="zh-TW" altLang="en-US" sz="1600" dirty="0" smtClean="0"/>
                <a:t>：</a:t>
              </a:r>
              <a:r>
                <a:rPr lang="en-US" altLang="zh-TW" sz="1600" dirty="0" smtClean="0"/>
                <a:t>785</a:t>
              </a:r>
            </a:p>
            <a:p>
              <a:r>
                <a:rPr lang="zh-TW" altLang="en-US" sz="1600" dirty="0" smtClean="0"/>
                <a:t>本次帳本編號：</a:t>
              </a:r>
              <a:r>
                <a:rPr lang="en-US" altLang="zh-TW" sz="1600" dirty="0" smtClean="0"/>
                <a:t>0x00000097…653</a:t>
              </a:r>
              <a:endParaRPr lang="zh-TW" altLang="en-US" sz="1600" dirty="0"/>
            </a:p>
          </p:txBody>
        </p:sp>
        <p:pic>
          <p:nvPicPr>
            <p:cNvPr id="15" name="Picture 12" descr="「triangle icon」的圖片搜尋結果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448" y="5517232"/>
              <a:ext cx="601216" cy="601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" name="直線接點 19"/>
            <p:cNvCxnSpPr>
              <a:stCxn id="15" idx="3"/>
              <a:endCxn id="14" idx="1"/>
            </p:cNvCxnSpPr>
            <p:nvPr/>
          </p:nvCxnSpPr>
          <p:spPr>
            <a:xfrm flipV="1">
              <a:off x="1547664" y="5802216"/>
              <a:ext cx="2280137" cy="1562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標題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帳本之間是有關連的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  <p:pic>
        <p:nvPicPr>
          <p:cNvPr id="32" name="Picture 12" descr="「triangle icon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5661248"/>
            <a:ext cx="601216" cy="6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直線接點 32"/>
          <p:cNvCxnSpPr>
            <a:stCxn id="14" idx="3"/>
            <a:endCxn id="32" idx="1"/>
          </p:cNvCxnSpPr>
          <p:nvPr/>
        </p:nvCxnSpPr>
        <p:spPr>
          <a:xfrm>
            <a:off x="7655602" y="5952329"/>
            <a:ext cx="588806" cy="95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stCxn id="32" idx="3"/>
          </p:cNvCxnSpPr>
          <p:nvPr/>
        </p:nvCxnSpPr>
        <p:spPr>
          <a:xfrm>
            <a:off x="8845624" y="5961856"/>
            <a:ext cx="58880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6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交易</a:t>
            </a:r>
            <a:r>
              <a:rPr lang="zh-TW" altLang="en-US" dirty="0"/>
              <a:t>情境</a:t>
            </a:r>
            <a:r>
              <a:rPr lang="zh-TW" altLang="en-US" dirty="0" smtClean="0"/>
              <a:t>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 smtClean="0"/>
              <a:t>假設</a:t>
            </a:r>
            <a:r>
              <a:rPr lang="en-US" altLang="zh-TW" dirty="0" smtClean="0"/>
              <a:t>Edwin</a:t>
            </a:r>
            <a:r>
              <a:rPr lang="zh-TW" altLang="en-US" dirty="0" smtClean="0"/>
              <a:t>想轉</a:t>
            </a:r>
            <a:r>
              <a:rPr lang="en-US" altLang="zh-TW" dirty="0" smtClean="0"/>
              <a:t>10</a:t>
            </a:r>
            <a:r>
              <a:rPr lang="zh-TW" altLang="en-US" dirty="0" smtClean="0"/>
              <a:t>塊錢給</a:t>
            </a:r>
            <a:r>
              <a:rPr lang="en-US" altLang="zh-TW" dirty="0" smtClean="0"/>
              <a:t>Jerry</a:t>
            </a:r>
          </a:p>
          <a:p>
            <a:pPr lvl="1"/>
            <a:r>
              <a:rPr lang="en-US" altLang="zh-TW" dirty="0" smtClean="0"/>
              <a:t>Edwin</a:t>
            </a:r>
          </a:p>
          <a:p>
            <a:pPr lvl="2"/>
            <a:r>
              <a:rPr lang="zh-TW" altLang="en-US" dirty="0" smtClean="0"/>
              <a:t>確定轉出帳號</a:t>
            </a:r>
            <a:endParaRPr lang="en-US" altLang="zh-TW" dirty="0" smtClean="0"/>
          </a:p>
          <a:p>
            <a:pPr lvl="2"/>
            <a:r>
              <a:rPr lang="en-US" altLang="zh-TW" dirty="0"/>
              <a:t>Edwin</a:t>
            </a:r>
            <a:r>
              <a:rPr lang="zh-TW" altLang="en-US" dirty="0"/>
              <a:t>必須輸入正確的</a:t>
            </a:r>
            <a:r>
              <a:rPr lang="zh-TW" altLang="en-US" dirty="0" smtClean="0"/>
              <a:t>密碼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帳號餘額要夠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輸入帳號時不能手殘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可能要承受跨行轉帳手續費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按下轉出</a:t>
            </a:r>
            <a:endParaRPr lang="en-US" altLang="zh-TW" dirty="0" smtClean="0"/>
          </a:p>
          <a:p>
            <a:pPr lvl="1"/>
            <a:r>
              <a:rPr lang="zh-TW" altLang="en-US" dirty="0"/>
              <a:t>清算</a:t>
            </a:r>
            <a:r>
              <a:rPr lang="zh-TW" altLang="en-US" dirty="0" smtClean="0"/>
              <a:t>銀行</a:t>
            </a:r>
            <a:r>
              <a:rPr lang="en-US" altLang="zh-TW" dirty="0" smtClean="0"/>
              <a:t>(</a:t>
            </a:r>
            <a:r>
              <a:rPr lang="zh-TW" altLang="en-US" dirty="0" smtClean="0"/>
              <a:t>每天下午三點</a:t>
            </a:r>
            <a:r>
              <a:rPr lang="en-US" altLang="zh-TW" dirty="0" smtClean="0"/>
              <a:t>~</a:t>
            </a:r>
            <a:r>
              <a:rPr lang="zh-TW" altLang="en-US" dirty="0" smtClean="0"/>
              <a:t>三點半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pPr lvl="2"/>
            <a:r>
              <a:rPr lang="zh-TW" altLang="en-US" dirty="0"/>
              <a:t>確認是</a:t>
            </a:r>
            <a:r>
              <a:rPr lang="en-US" altLang="zh-TW" dirty="0"/>
              <a:t>Edwin</a:t>
            </a:r>
            <a:r>
              <a:rPr lang="zh-TW" altLang="en-US" dirty="0"/>
              <a:t>所發出的</a:t>
            </a:r>
            <a:r>
              <a:rPr lang="zh-TW" altLang="en-US" dirty="0" smtClean="0"/>
              <a:t>交易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Edwin</a:t>
            </a:r>
            <a:r>
              <a:rPr lang="zh-TW" altLang="en-US" dirty="0" smtClean="0"/>
              <a:t>所在的銀行和</a:t>
            </a:r>
            <a:r>
              <a:rPr lang="en-US" altLang="zh-TW" dirty="0" smtClean="0"/>
              <a:t>Jerry</a:t>
            </a:r>
            <a:r>
              <a:rPr lang="zh-TW" altLang="en-US" dirty="0" smtClean="0"/>
              <a:t>所在的銀行做清算，確認兩間銀行之間的交易紀錄，以及餘額</a:t>
            </a:r>
            <a:endParaRPr lang="en-US" altLang="zh-TW" dirty="0"/>
          </a:p>
          <a:p>
            <a:pPr lvl="1"/>
            <a:r>
              <a:rPr lang="en-US" altLang="zh-TW" dirty="0" smtClean="0">
                <a:solidFill>
                  <a:srgbClr val="FF0000"/>
                </a:solidFill>
              </a:rPr>
              <a:t>Jerry</a:t>
            </a:r>
          </a:p>
          <a:p>
            <a:pPr lvl="2"/>
            <a:r>
              <a:rPr lang="zh-TW" altLang="en-US" dirty="0" smtClean="0">
                <a:solidFill>
                  <a:srgbClr val="FF0000"/>
                </a:solidFill>
              </a:rPr>
              <a:t>坐著等錢進到我</a:t>
            </a:r>
            <a:r>
              <a:rPr lang="zh-TW" altLang="en-US" dirty="0">
                <a:solidFill>
                  <a:srgbClr val="FF0000"/>
                </a:solidFill>
              </a:rPr>
              <a:t>跟</a:t>
            </a:r>
            <a:r>
              <a:rPr lang="en-US" altLang="zh-TW" dirty="0">
                <a:solidFill>
                  <a:srgbClr val="FF0000"/>
                </a:solidFill>
              </a:rPr>
              <a:t>Edwin</a:t>
            </a:r>
            <a:r>
              <a:rPr lang="zh-TW" altLang="en-US" dirty="0">
                <a:solidFill>
                  <a:srgbClr val="FF0000"/>
                </a:solidFill>
              </a:rPr>
              <a:t>所約定的</a:t>
            </a:r>
            <a:r>
              <a:rPr lang="zh-TW" altLang="en-US" dirty="0" smtClean="0">
                <a:solidFill>
                  <a:srgbClr val="FF0000"/>
                </a:solidFill>
              </a:rPr>
              <a:t>帳號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6300192" y="1114872"/>
            <a:ext cx="2760377" cy="1587202"/>
            <a:chOff x="323528" y="1443132"/>
            <a:chExt cx="8595236" cy="5019774"/>
          </a:xfrm>
        </p:grpSpPr>
        <p:pic>
          <p:nvPicPr>
            <p:cNvPr id="5" name="Picture 2" descr="相關圖片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4265" y="1443132"/>
              <a:ext cx="5975470" cy="5010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相關圖片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4653136"/>
              <a:ext cx="2095500" cy="1323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「金融卡」的圖片搜尋結果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4857" y="4671750"/>
              <a:ext cx="2080650" cy="1305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字方塊 7"/>
            <p:cNvSpPr txBox="1"/>
            <p:nvPr/>
          </p:nvSpPr>
          <p:spPr>
            <a:xfrm>
              <a:off x="323528" y="4252447"/>
              <a:ext cx="1478459" cy="486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00" dirty="0" smtClean="0"/>
                <a:t>Edwin</a:t>
              </a:r>
              <a:r>
                <a:rPr lang="zh-TW" altLang="en-US" sz="400" dirty="0" smtClean="0"/>
                <a:t>的卡片</a:t>
              </a:r>
              <a:endParaRPr lang="zh-TW" altLang="en-US" sz="400" dirty="0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7515179" y="5976211"/>
              <a:ext cx="1403585" cy="486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00" dirty="0" smtClean="0"/>
                <a:t>Jerry</a:t>
              </a:r>
              <a:r>
                <a:rPr lang="zh-TW" altLang="en-US" sz="400" dirty="0" smtClean="0"/>
                <a:t>的卡片</a:t>
              </a:r>
              <a:endParaRPr lang="zh-TW" altLang="en-US" sz="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4254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確認完成交易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735966" y="2131949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125</a:t>
            </a:r>
          </a:p>
          <a:p>
            <a:r>
              <a:rPr lang="zh-TW" altLang="en-US" sz="1600" dirty="0" smtClean="0"/>
              <a:t>本次帳本編號：</a:t>
            </a:r>
            <a:r>
              <a:rPr lang="en-US" altLang="zh-TW" sz="1600" dirty="0" smtClean="0"/>
              <a:t>0x00000086…432</a:t>
            </a:r>
            <a:endParaRPr lang="zh-TW" altLang="en-US" sz="1600" dirty="0"/>
          </a:p>
        </p:txBody>
      </p:sp>
      <p:cxnSp>
        <p:nvCxnSpPr>
          <p:cNvPr id="5" name="直線單箭頭接點 4"/>
          <p:cNvCxnSpPr/>
          <p:nvPr/>
        </p:nvCxnSpPr>
        <p:spPr>
          <a:xfrm flipV="1">
            <a:off x="3068216" y="4462264"/>
            <a:ext cx="3312368" cy="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1203580" y="4005065"/>
            <a:ext cx="2161169" cy="1443354"/>
            <a:chOff x="1051180" y="3176886"/>
            <a:chExt cx="2161169" cy="1443354"/>
          </a:xfrm>
        </p:grpSpPr>
        <p:pic>
          <p:nvPicPr>
            <p:cNvPr id="7" name="Picture 2" descr="Administrator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4565" y="3176886"/>
              <a:ext cx="914400" cy="914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字方塊 7"/>
            <p:cNvSpPr txBox="1"/>
            <p:nvPr/>
          </p:nvSpPr>
          <p:spPr>
            <a:xfrm>
              <a:off x="1051180" y="4250908"/>
              <a:ext cx="21611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0x111…111(Edwin)</a:t>
              </a:r>
              <a:endParaRPr lang="zh-TW" altLang="en-US" dirty="0"/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6100535" y="4005064"/>
            <a:ext cx="2050561" cy="1443355"/>
            <a:chOff x="5948135" y="3176885"/>
            <a:chExt cx="2050561" cy="1443355"/>
          </a:xfrm>
        </p:grpSpPr>
        <p:pic>
          <p:nvPicPr>
            <p:cNvPr id="10" name="Picture 6" descr="User-Executive-Green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216" y="3176885"/>
              <a:ext cx="914400" cy="914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文字方塊 10"/>
            <p:cNvSpPr txBox="1"/>
            <p:nvPr/>
          </p:nvSpPr>
          <p:spPr>
            <a:xfrm>
              <a:off x="5948135" y="4250908"/>
              <a:ext cx="2050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0x222…222(Jerry)</a:t>
              </a:r>
              <a:endParaRPr lang="zh-TW" altLang="en-US" dirty="0"/>
            </a:p>
          </p:txBody>
        </p:sp>
      </p:grpSp>
      <p:sp>
        <p:nvSpPr>
          <p:cNvPr id="12" name="矩形 11"/>
          <p:cNvSpPr/>
          <p:nvPr/>
        </p:nvSpPr>
        <p:spPr>
          <a:xfrm>
            <a:off x="251520" y="1268760"/>
            <a:ext cx="2176661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200" dirty="0" smtClean="0"/>
              <a:t>付款人</a:t>
            </a:r>
            <a:r>
              <a:rPr lang="en-US" altLang="zh-TW" sz="1200" dirty="0" smtClean="0"/>
              <a:t>: 0x111…111</a:t>
            </a:r>
            <a:r>
              <a:rPr lang="zh-TW" altLang="en-US" sz="1200" dirty="0" smtClean="0"/>
              <a:t> </a:t>
            </a:r>
            <a:endParaRPr lang="en-US" altLang="zh-TW" sz="1200" dirty="0" smtClean="0"/>
          </a:p>
          <a:p>
            <a:r>
              <a:rPr lang="zh-TW" altLang="en-US" sz="1200" dirty="0" smtClean="0"/>
              <a:t>收款人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</a:t>
            </a:r>
            <a:r>
              <a:rPr lang="en-US" altLang="zh-TW" sz="1200" dirty="0" smtClean="0"/>
              <a:t>0x222…222</a:t>
            </a:r>
          </a:p>
          <a:p>
            <a:r>
              <a:rPr lang="zh-TW" altLang="en-US" sz="1200" dirty="0" smtClean="0"/>
              <a:t>數量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</a:t>
            </a:r>
            <a:r>
              <a:rPr lang="en-US" altLang="zh-TW" sz="1200" dirty="0" smtClean="0"/>
              <a:t>10</a:t>
            </a:r>
          </a:p>
          <a:p>
            <a:r>
              <a:rPr lang="zh-TW" altLang="en-US" sz="1200" dirty="0" smtClean="0"/>
              <a:t>來源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帳本第一頁</a:t>
            </a:r>
            <a:endParaRPr lang="en-US" altLang="zh-TW" sz="1200" dirty="0" smtClean="0"/>
          </a:p>
          <a:p>
            <a:endParaRPr lang="en-US" altLang="zh-TW" sz="1200" dirty="0"/>
          </a:p>
          <a:p>
            <a:r>
              <a:rPr lang="en-US" altLang="zh-TW" sz="1200" dirty="0" smtClean="0"/>
              <a:t>[0x111…111</a:t>
            </a:r>
            <a:r>
              <a:rPr lang="zh-TW" altLang="en-US" sz="1200" dirty="0" smtClean="0"/>
              <a:t>的保密簽章</a:t>
            </a:r>
            <a:r>
              <a:rPr lang="en-US" altLang="zh-TW" sz="1200" dirty="0" smtClean="0"/>
              <a:t>]</a:t>
            </a:r>
            <a:endParaRPr lang="zh-TW" altLang="en-US" sz="1200" dirty="0"/>
          </a:p>
        </p:txBody>
      </p:sp>
      <p:cxnSp>
        <p:nvCxnSpPr>
          <p:cNvPr id="16" name="直線單箭頭接點 15"/>
          <p:cNvCxnSpPr/>
          <p:nvPr/>
        </p:nvCxnSpPr>
        <p:spPr>
          <a:xfrm flipH="1" flipV="1">
            <a:off x="2483768" y="2348880"/>
            <a:ext cx="288032" cy="14401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93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貼心小叮嚀</a:t>
            </a:r>
            <a:r>
              <a:rPr lang="en-US" altLang="zh-TW" dirty="0" smtClean="0"/>
              <a:t>-</a:t>
            </a:r>
            <a:r>
              <a:rPr lang="zh-TW" altLang="en-US" dirty="0" smtClean="0"/>
              <a:t>比特幣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5257800"/>
          </a:xfrm>
        </p:spPr>
        <p:txBody>
          <a:bodyPr/>
          <a:lstStyle/>
          <a:p>
            <a:r>
              <a:rPr lang="zh-TW" altLang="en-US" dirty="0" smtClean="0"/>
              <a:t>地址儲存比特幣</a:t>
            </a:r>
            <a:endParaRPr lang="en-US" altLang="zh-TW" dirty="0" smtClean="0"/>
          </a:p>
          <a:p>
            <a:r>
              <a:rPr lang="zh-TW" altLang="en-US" dirty="0" smtClean="0"/>
              <a:t>礦工貢獻算力，以獲得報酬</a:t>
            </a:r>
            <a:r>
              <a:rPr lang="en-US" altLang="zh-TW" dirty="0" smtClean="0"/>
              <a:t>(</a:t>
            </a:r>
            <a:r>
              <a:rPr lang="zh-TW" altLang="en-US" dirty="0" smtClean="0"/>
              <a:t>比特幣</a:t>
            </a:r>
            <a:r>
              <a:rPr lang="en-US" altLang="zh-TW" dirty="0"/>
              <a:t>)</a:t>
            </a:r>
            <a:endParaRPr lang="en-US" altLang="zh-TW" dirty="0" smtClean="0"/>
          </a:p>
          <a:p>
            <a:r>
              <a:rPr lang="zh-TW" altLang="en-US" dirty="0" smtClean="0"/>
              <a:t>每一筆交易</a:t>
            </a:r>
            <a:r>
              <a:rPr lang="zh-TW" altLang="en-US" dirty="0"/>
              <a:t>平均</a:t>
            </a:r>
            <a:r>
              <a:rPr lang="en-US" altLang="zh-TW" dirty="0">
                <a:solidFill>
                  <a:srgbClr val="FF0000"/>
                </a:solidFill>
              </a:rPr>
              <a:t>45</a:t>
            </a:r>
            <a:r>
              <a:rPr lang="zh-TW" altLang="en-US" dirty="0">
                <a:solidFill>
                  <a:srgbClr val="FF0000"/>
                </a:solidFill>
              </a:rPr>
              <a:t>分鐘</a:t>
            </a:r>
            <a:r>
              <a:rPr lang="zh-TW" altLang="en-US" dirty="0" smtClean="0"/>
              <a:t>完成</a:t>
            </a:r>
            <a:endParaRPr lang="en-US" altLang="zh-TW" dirty="0" smtClean="0"/>
          </a:p>
          <a:p>
            <a:r>
              <a:rPr lang="zh-TW" altLang="en-US" dirty="0"/>
              <a:t>每一筆</a:t>
            </a:r>
            <a:r>
              <a:rPr lang="zh-TW" altLang="en-US" dirty="0" smtClean="0"/>
              <a:t>交易</a:t>
            </a:r>
            <a:r>
              <a:rPr lang="zh-TW" altLang="en-US" dirty="0">
                <a:solidFill>
                  <a:srgbClr val="FF0000"/>
                </a:solidFill>
              </a:rPr>
              <a:t>發送後</a:t>
            </a:r>
            <a:r>
              <a:rPr lang="zh-TW" altLang="en-US" dirty="0" smtClean="0">
                <a:solidFill>
                  <a:srgbClr val="FF0000"/>
                </a:solidFill>
              </a:rPr>
              <a:t>無法取消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/>
              <a:t>每一筆交易，</a:t>
            </a:r>
            <a:r>
              <a:rPr lang="zh-TW" altLang="en-US" dirty="0">
                <a:solidFill>
                  <a:srgbClr val="FF0000"/>
                </a:solidFill>
              </a:rPr>
              <a:t>儲存在各個人</a:t>
            </a:r>
            <a:r>
              <a:rPr lang="zh-TW" altLang="en-US" dirty="0" smtClean="0">
                <a:solidFill>
                  <a:srgbClr val="FF0000"/>
                </a:solidFill>
              </a:rPr>
              <a:t>、礦工身上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/>
              <a:t>帳本間是串連</a:t>
            </a:r>
            <a:r>
              <a:rPr lang="zh-TW" altLang="en-US" dirty="0" smtClean="0"/>
              <a:t>的，因此</a:t>
            </a:r>
            <a:r>
              <a:rPr lang="zh-TW" altLang="en-US" dirty="0" smtClean="0">
                <a:solidFill>
                  <a:srgbClr val="FF0000"/>
                </a:solidFill>
              </a:rPr>
              <a:t>可追溯任何交易明細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 smtClean="0"/>
              <a:t>限量</a:t>
            </a:r>
            <a:r>
              <a:rPr lang="en-US" altLang="zh-TW" dirty="0"/>
              <a:t>2100</a:t>
            </a:r>
            <a:r>
              <a:rPr lang="zh-TW" altLang="en-US" dirty="0"/>
              <a:t>萬顆</a:t>
            </a:r>
            <a:r>
              <a:rPr lang="zh-TW" altLang="en-US" dirty="0" smtClean="0"/>
              <a:t>，</a:t>
            </a:r>
            <a:r>
              <a:rPr lang="zh-TW" altLang="en-US" dirty="0"/>
              <a:t>市面上</a:t>
            </a:r>
            <a:r>
              <a:rPr lang="zh-TW" altLang="en-US" dirty="0" smtClean="0"/>
              <a:t>已</a:t>
            </a:r>
            <a:r>
              <a:rPr lang="zh-TW" altLang="en-US" dirty="0"/>
              <a:t>近</a:t>
            </a:r>
            <a:r>
              <a:rPr lang="en-US" altLang="zh-TW" dirty="0" smtClean="0">
                <a:solidFill>
                  <a:srgbClr val="FF0000"/>
                </a:solidFill>
              </a:rPr>
              <a:t>1650</a:t>
            </a:r>
            <a:r>
              <a:rPr lang="zh-TW" altLang="en-US" dirty="0">
                <a:solidFill>
                  <a:srgbClr val="FF0000"/>
                </a:solidFill>
              </a:rPr>
              <a:t>萬</a:t>
            </a:r>
            <a:r>
              <a:rPr lang="zh-TW" altLang="en-US" dirty="0" smtClean="0"/>
              <a:t>顆</a:t>
            </a:r>
            <a:r>
              <a:rPr lang="zh-TW" altLang="en-US" dirty="0"/>
              <a:t>在</a:t>
            </a:r>
            <a:r>
              <a:rPr lang="zh-TW" altLang="en-US" dirty="0" smtClean="0">
                <a:solidFill>
                  <a:srgbClr val="FF0000"/>
                </a:solidFill>
              </a:rPr>
              <a:t>流通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zh-TW" altLang="en-US" dirty="0" smtClean="0"/>
              <a:t>估計</a:t>
            </a:r>
            <a:r>
              <a:rPr lang="en-US" altLang="zh-TW" dirty="0" smtClean="0"/>
              <a:t>2040</a:t>
            </a:r>
            <a:r>
              <a:rPr lang="zh-TW" altLang="en-US" dirty="0" smtClean="0"/>
              <a:t>年全數被礦工挖出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55919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區</a:t>
            </a:r>
            <a:r>
              <a:rPr lang="zh-TW" altLang="en-US" dirty="0"/>
              <a:t>塊鏈</a:t>
            </a:r>
            <a:r>
              <a:rPr lang="en-US" altLang="zh-TW" dirty="0"/>
              <a:t>(Block chain)</a:t>
            </a:r>
            <a:endParaRPr lang="zh-TW" altLang="en-US" dirty="0"/>
          </a:p>
        </p:txBody>
      </p:sp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45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區塊鏈</a:t>
            </a:r>
            <a:r>
              <a:rPr lang="en-US" altLang="zh-TW" dirty="0" smtClean="0"/>
              <a:t>(Block chain)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區塊鏈是比特幣底層的基礎技術</a:t>
            </a:r>
            <a:r>
              <a:rPr lang="zh-TW" altLang="en-US" dirty="0"/>
              <a:t>，區塊鏈技術由密碼學、數學、演算法及經濟模型</a:t>
            </a:r>
            <a:r>
              <a:rPr lang="zh-TW" altLang="en-US" dirty="0" smtClean="0"/>
              <a:t>所組成</a:t>
            </a:r>
            <a:r>
              <a:rPr lang="zh-TW" altLang="en-US" dirty="0"/>
              <a:t>，結合</a:t>
            </a:r>
            <a:r>
              <a:rPr lang="zh-TW" altLang="en-US" dirty="0">
                <a:solidFill>
                  <a:srgbClr val="FF0000"/>
                </a:solidFill>
              </a:rPr>
              <a:t>點對點的網路關係</a:t>
            </a:r>
            <a:r>
              <a:rPr lang="en-US" altLang="zh-TW" dirty="0">
                <a:solidFill>
                  <a:srgbClr val="FF0000"/>
                </a:solidFill>
              </a:rPr>
              <a:t>(P2P)</a:t>
            </a:r>
            <a:r>
              <a:rPr lang="zh-TW" altLang="en-US" dirty="0"/>
              <a:t>，並採用分散式共識演算法，來解決傳統分散式</a:t>
            </a:r>
            <a:r>
              <a:rPr lang="zh-TW" altLang="en-US" dirty="0" smtClean="0"/>
              <a:t>資料庫</a:t>
            </a:r>
            <a:r>
              <a:rPr lang="zh-TW" altLang="en-US" dirty="0"/>
              <a:t>的同步問題，可說是一套整合跨領域技術的基礎</a:t>
            </a:r>
            <a:r>
              <a:rPr lang="zh-TW" altLang="en-US" dirty="0" smtClean="0"/>
              <a:t>建設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375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區塊</a:t>
            </a:r>
            <a:r>
              <a:rPr lang="zh-TW" altLang="en-US" dirty="0"/>
              <a:t>鏈</a:t>
            </a:r>
            <a:r>
              <a:rPr lang="zh-TW" altLang="en-US" dirty="0" smtClean="0"/>
              <a:t>運作流程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6845"/>
            <a:ext cx="8705850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7348316" y="6626935"/>
            <a:ext cx="17956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dirty="0" smtClean="0"/>
              <a:t>來源</a:t>
            </a:r>
            <a:r>
              <a:rPr lang="en-US" altLang="zh-TW" sz="1100" dirty="0" smtClean="0"/>
              <a:t>:</a:t>
            </a:r>
            <a:r>
              <a:rPr lang="en-US" altLang="zh-TW" sz="1100" dirty="0"/>
              <a:t>https://goo.gl/</a:t>
            </a:r>
            <a:r>
              <a:rPr lang="en-US" altLang="zh-TW" sz="1100" dirty="0" err="1"/>
              <a:t>exsvff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7012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zh-TW" altLang="en-US" dirty="0"/>
              <a:t>區塊鏈的特色</a:t>
            </a:r>
          </a:p>
        </p:txBody>
      </p:sp>
    </p:spTree>
    <p:extLst>
      <p:ext uri="{BB962C8B-B14F-4D97-AF65-F5344CB8AC3E}">
        <p14:creationId xmlns:p14="http://schemas.microsoft.com/office/powerpoint/2010/main" val="269532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回到</a:t>
            </a:r>
            <a:r>
              <a:rPr lang="en-US" altLang="zh-TW" dirty="0" smtClean="0"/>
              <a:t>2013</a:t>
            </a:r>
            <a:r>
              <a:rPr lang="zh-TW" altLang="en-US" dirty="0" smtClean="0"/>
              <a:t>年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568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「anonymous」的圖片搜尋結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2" r="17986"/>
          <a:stretch/>
        </p:blipFill>
        <p:spPr bwMode="auto">
          <a:xfrm>
            <a:off x="-36512" y="2679"/>
            <a:ext cx="9180512" cy="687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94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「公開透明 柯p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9942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7240915" y="6695782"/>
            <a:ext cx="190308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100" dirty="0" smtClean="0"/>
              <a:t>來源</a:t>
            </a:r>
            <a:r>
              <a:rPr lang="en-US" altLang="zh-TW" sz="1100" dirty="0" smtClean="0"/>
              <a:t>:</a:t>
            </a:r>
            <a:r>
              <a:rPr lang="en-US" altLang="zh-TW" sz="1100" dirty="0"/>
              <a:t>https://goo.gl/v4zM7h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7414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相關圖片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26"/>
          <a:stretch/>
        </p:blipFill>
        <p:spPr bwMode="auto">
          <a:xfrm>
            <a:off x="0" y="-18722"/>
            <a:ext cx="9167062" cy="687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32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19299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3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「speed up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98730"/>
            <a:ext cx="7776864" cy="486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331640" y="5013176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傳統銀行一天清算一次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5557377" y="5013176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區塊鏈</a:t>
            </a:r>
            <a:r>
              <a:rPr lang="en-US" altLang="zh-TW" dirty="0" smtClean="0"/>
              <a:t>16</a:t>
            </a:r>
            <a:r>
              <a:rPr lang="zh-TW" altLang="en-US" dirty="0" smtClean="0"/>
              <a:t>秒一次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156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區塊鏈平台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48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創始人</a:t>
            </a:r>
            <a:r>
              <a:rPr lang="en-US" altLang="zh-TW" dirty="0" err="1"/>
              <a:t>Vitalik</a:t>
            </a:r>
            <a:r>
              <a:rPr lang="en-US" altLang="zh-TW" dirty="0"/>
              <a:t> </a:t>
            </a:r>
            <a:r>
              <a:rPr lang="en-US" altLang="zh-TW" dirty="0" err="1" smtClean="0"/>
              <a:t>Buterin</a:t>
            </a:r>
            <a:endParaRPr lang="en-US" altLang="zh-TW" dirty="0" smtClean="0"/>
          </a:p>
          <a:p>
            <a:r>
              <a:rPr lang="zh-TW" altLang="en-US" dirty="0" smtClean="0"/>
              <a:t>代表的數位貨幣</a:t>
            </a:r>
            <a:r>
              <a:rPr lang="en-US" altLang="zh-TW" dirty="0" smtClean="0"/>
              <a:t>:</a:t>
            </a:r>
            <a:r>
              <a:rPr lang="zh-TW" altLang="en-US" dirty="0" smtClean="0"/>
              <a:t> 以太幣</a:t>
            </a:r>
            <a:r>
              <a:rPr lang="en-US" altLang="zh-TW" dirty="0" smtClean="0"/>
              <a:t>(Eth)</a:t>
            </a:r>
          </a:p>
          <a:p>
            <a:endParaRPr lang="en-US" altLang="zh-TW" dirty="0" smtClean="0"/>
          </a:p>
          <a:p>
            <a:r>
              <a:rPr lang="zh-TW" altLang="en-US" dirty="0"/>
              <a:t>特色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開源平台，開發社群穩固，不斷增長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智慧型合約，任何人皆可在上面開發應用程式</a:t>
            </a:r>
            <a:endParaRPr lang="en-US" altLang="zh-TW" dirty="0" smtClean="0"/>
          </a:p>
          <a:p>
            <a:pPr lvl="1"/>
            <a:r>
              <a:rPr lang="zh-TW" altLang="en-US" dirty="0"/>
              <a:t>權益</a:t>
            </a:r>
            <a:r>
              <a:rPr lang="zh-TW" altLang="en-US" dirty="0" smtClean="0"/>
              <a:t>證明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2054" name="Picture 6" descr="相關圖片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5229200"/>
            <a:ext cx="2808312" cy="155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「ethereum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10" descr="「ethereum」的圖片搜尋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12" descr="「ethereum」的圖片搜尋結果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AutoShape 14" descr="「ethereum」的圖片搜尋結果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64" name="Picture 16" descr="「ethereum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40201"/>
            <a:ext cx="4135619" cy="103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09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「ethereum enterprise alliance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62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能用區塊鏈做什麼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28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交易資產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 smtClean="0"/>
              <a:t>實體資產</a:t>
            </a:r>
            <a:endParaRPr lang="en-US" altLang="zh-TW" dirty="0"/>
          </a:p>
          <a:p>
            <a:pPr lvl="1"/>
            <a:r>
              <a:rPr lang="zh-TW" altLang="en-US" dirty="0"/>
              <a:t>車子、船</a:t>
            </a:r>
            <a:r>
              <a:rPr lang="zh-TW" altLang="en-US" dirty="0" smtClean="0"/>
              <a:t>、藝術品，還有很多</a:t>
            </a:r>
            <a:r>
              <a:rPr lang="en-US" altLang="zh-TW" dirty="0" smtClean="0"/>
              <a:t>…</a:t>
            </a:r>
            <a:r>
              <a:rPr lang="zh-TW" altLang="en-US" dirty="0" smtClean="0"/>
              <a:t>等等</a:t>
            </a:r>
            <a:endParaRPr lang="en-US" altLang="zh-TW" dirty="0" smtClean="0"/>
          </a:p>
          <a:p>
            <a:r>
              <a:rPr lang="zh-TW" altLang="en-US" dirty="0"/>
              <a:t>抽象</a:t>
            </a:r>
            <a:r>
              <a:rPr lang="zh-TW" altLang="en-US" dirty="0" smtClean="0"/>
              <a:t>資產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債券、股票、遺囑、專利、許可證</a:t>
            </a:r>
            <a:r>
              <a:rPr lang="en-US" altLang="zh-TW" dirty="0" smtClean="0"/>
              <a:t>…</a:t>
            </a:r>
            <a:r>
              <a:rPr lang="zh-TW" altLang="en-US" dirty="0" smtClean="0"/>
              <a:t>等等</a:t>
            </a:r>
            <a:endParaRPr lang="en-US" altLang="zh-TW" dirty="0" smtClean="0"/>
          </a:p>
          <a:p>
            <a:r>
              <a:rPr lang="zh-TW" altLang="en-US" dirty="0"/>
              <a:t>數位</a:t>
            </a:r>
            <a:r>
              <a:rPr lang="zh-TW" altLang="en-US" dirty="0" smtClean="0"/>
              <a:t>資產</a:t>
            </a:r>
            <a:endParaRPr lang="en-US" altLang="zh-TW" dirty="0" smtClean="0"/>
          </a:p>
          <a:p>
            <a:pPr lvl="1"/>
            <a:r>
              <a:rPr lang="zh-TW" altLang="en-US" dirty="0"/>
              <a:t>音樂</a:t>
            </a:r>
            <a:r>
              <a:rPr lang="zh-TW" altLang="en-US" dirty="0" smtClean="0"/>
              <a:t>、</a:t>
            </a:r>
            <a:r>
              <a:rPr lang="zh-TW" altLang="en-US" dirty="0"/>
              <a:t>圖</a:t>
            </a:r>
            <a:r>
              <a:rPr lang="zh-TW" altLang="en-US" dirty="0" smtClean="0"/>
              <a:t>檔</a:t>
            </a:r>
            <a:r>
              <a:rPr lang="en-US" altLang="zh-TW" dirty="0" smtClean="0"/>
              <a:t>…</a:t>
            </a:r>
            <a:r>
              <a:rPr lang="zh-TW" altLang="en-US" dirty="0" smtClean="0"/>
              <a:t>等等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/>
              <a:t>商務</a:t>
            </a:r>
            <a:r>
              <a:rPr lang="zh-TW" altLang="en-US" dirty="0" smtClean="0"/>
              <a:t>網路</a:t>
            </a:r>
            <a:endParaRPr lang="en-US" altLang="zh-TW" dirty="0" smtClean="0"/>
          </a:p>
          <a:p>
            <a:pPr lvl="1"/>
            <a:r>
              <a:rPr lang="zh-TW" altLang="en-US" dirty="0"/>
              <a:t>供應商、製造商</a:t>
            </a:r>
            <a:r>
              <a:rPr lang="zh-TW" altLang="en-US" dirty="0" smtClean="0"/>
              <a:t>、經銷網路、消費者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73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zh-TW" sz="13800" dirty="0" smtClean="0"/>
              <a:t>USD</a:t>
            </a:r>
            <a:r>
              <a:rPr lang="zh-TW" altLang="en-US" sz="13800" dirty="0" smtClean="0"/>
              <a:t> </a:t>
            </a:r>
            <a:r>
              <a:rPr lang="en-US" altLang="zh-TW" sz="13800" dirty="0" smtClean="0"/>
              <a:t>3000</a:t>
            </a:r>
            <a:endParaRPr lang="zh-TW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365420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822" y="0"/>
            <a:ext cx="5531362" cy="2132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727" y="2190950"/>
            <a:ext cx="5551553" cy="2042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630" y="4232990"/>
            <a:ext cx="5523747" cy="266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7228091" y="6633284"/>
            <a:ext cx="191590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100" dirty="0" smtClean="0"/>
              <a:t>來源</a:t>
            </a:r>
            <a:r>
              <a:rPr lang="en-US" altLang="zh-TW" sz="1100" dirty="0" smtClean="0"/>
              <a:t>:https</a:t>
            </a:r>
            <a:r>
              <a:rPr lang="en-US" altLang="zh-TW" sz="1100" dirty="0"/>
              <a:t>://goo.gl/9tuWiW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69554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828" y="61813"/>
            <a:ext cx="5621217" cy="2161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828" y="2328558"/>
            <a:ext cx="5681582" cy="2420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828" y="4828515"/>
            <a:ext cx="5681581" cy="1912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7228091" y="6633284"/>
            <a:ext cx="191590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100" dirty="0"/>
              <a:t>來源</a:t>
            </a:r>
            <a:r>
              <a:rPr lang="en-US" altLang="zh-TW" sz="1100" dirty="0" smtClean="0"/>
              <a:t>:https</a:t>
            </a:r>
            <a:r>
              <a:rPr lang="en-US" altLang="zh-TW" sz="1100" dirty="0"/>
              <a:t>://goo.gl/9tuWiW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4970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貼心小叮寧</a:t>
            </a:r>
            <a:r>
              <a:rPr lang="en-US" altLang="zh-TW" dirty="0" smtClean="0"/>
              <a:t>-</a:t>
            </a:r>
            <a:r>
              <a:rPr lang="zh-TW" altLang="en-US" dirty="0" smtClean="0"/>
              <a:t>區塊鏈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651304" cy="4525963"/>
          </a:xfrm>
        </p:spPr>
        <p:txBody>
          <a:bodyPr>
            <a:normAutofit/>
          </a:bodyPr>
          <a:lstStyle/>
          <a:p>
            <a:r>
              <a:rPr lang="zh-TW" altLang="en-US" dirty="0"/>
              <a:t>私人密鑰用來儲存你的比特幣</a:t>
            </a:r>
            <a:endParaRPr lang="en-US" altLang="zh-TW" dirty="0"/>
          </a:p>
          <a:p>
            <a:r>
              <a:rPr lang="zh-TW" altLang="en-US" dirty="0"/>
              <a:t>礦工貢獻算力，以獲得報酬</a:t>
            </a:r>
            <a:endParaRPr lang="en-US" altLang="zh-TW" dirty="0"/>
          </a:p>
          <a:p>
            <a:r>
              <a:rPr lang="zh-TW" altLang="en-US" dirty="0"/>
              <a:t>每一筆交易</a:t>
            </a:r>
            <a:r>
              <a:rPr lang="zh-TW" altLang="en-US" dirty="0" smtClean="0"/>
              <a:t>平均</a:t>
            </a:r>
            <a:r>
              <a:rPr lang="en-US" altLang="zh-TW" dirty="0" smtClean="0">
                <a:solidFill>
                  <a:srgbClr val="FF0000"/>
                </a:solidFill>
              </a:rPr>
              <a:t>30</a:t>
            </a:r>
            <a:r>
              <a:rPr lang="zh-TW" altLang="en-US" dirty="0" smtClean="0">
                <a:solidFill>
                  <a:srgbClr val="FF0000"/>
                </a:solidFill>
              </a:rPr>
              <a:t>秒</a:t>
            </a:r>
            <a:r>
              <a:rPr lang="zh-TW" altLang="en-US" dirty="0" smtClean="0"/>
              <a:t>完成</a:t>
            </a:r>
            <a:endParaRPr lang="en-US" altLang="zh-TW" dirty="0"/>
          </a:p>
          <a:p>
            <a:r>
              <a:rPr lang="zh-TW" altLang="en-US" dirty="0"/>
              <a:t>每一筆交易發送後無法取消</a:t>
            </a:r>
            <a:endParaRPr lang="en-US" altLang="zh-TW" dirty="0"/>
          </a:p>
          <a:p>
            <a:r>
              <a:rPr lang="zh-TW" altLang="en-US" dirty="0"/>
              <a:t>每一筆交易，儲存在各個人、礦工身上</a:t>
            </a:r>
            <a:endParaRPr lang="en-US" altLang="zh-TW" dirty="0"/>
          </a:p>
          <a:p>
            <a:r>
              <a:rPr lang="zh-TW" altLang="en-US" dirty="0"/>
              <a:t>帳本間是串連的，因此可追溯任何交易明細</a:t>
            </a:r>
            <a:endParaRPr lang="en-US" altLang="zh-TW" dirty="0"/>
          </a:p>
          <a:p>
            <a:r>
              <a:rPr lang="zh-TW" altLang="en-US" dirty="0" smtClean="0"/>
              <a:t>沒有限量，市面上已有</a:t>
            </a:r>
            <a:r>
              <a:rPr lang="en-US" altLang="zh-TW" dirty="0" smtClean="0">
                <a:solidFill>
                  <a:srgbClr val="FF0000"/>
                </a:solidFill>
              </a:rPr>
              <a:t>9400</a:t>
            </a:r>
            <a:r>
              <a:rPr lang="zh-TW" altLang="en-US" dirty="0" smtClean="0">
                <a:solidFill>
                  <a:srgbClr val="FF0000"/>
                </a:solidFill>
              </a:rPr>
              <a:t>萬</a:t>
            </a:r>
            <a:r>
              <a:rPr lang="zh-TW" altLang="en-US" dirty="0" smtClean="0"/>
              <a:t>顆在流通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2443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數位</a:t>
            </a:r>
            <a:r>
              <a:rPr lang="zh-TW" altLang="en-US" dirty="0" smtClean="0"/>
              <a:t>貨幣的</a:t>
            </a:r>
            <a:r>
              <a:rPr lang="zh-TW" altLang="en-US" dirty="0"/>
              <a:t>未來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許多商家不再置身事外</a:t>
            </a:r>
            <a:endParaRPr lang="en-US" altLang="zh-TW" dirty="0" smtClean="0"/>
          </a:p>
          <a:p>
            <a:r>
              <a:rPr lang="zh-TW" altLang="en-US" dirty="0" smtClean="0"/>
              <a:t>絕大多數的錢都是以數字存在於電腦</a:t>
            </a:r>
            <a:endParaRPr lang="en-US" altLang="zh-TW" dirty="0" smtClean="0"/>
          </a:p>
          <a:p>
            <a:r>
              <a:rPr lang="zh-TW" altLang="en-US" dirty="0"/>
              <a:t>人民對政府的</a:t>
            </a:r>
            <a:r>
              <a:rPr lang="zh-TW" altLang="en-US" dirty="0" smtClean="0"/>
              <a:t>信任</a:t>
            </a:r>
            <a:endParaRPr lang="en-US" altLang="zh-TW" dirty="0" smtClean="0"/>
          </a:p>
          <a:p>
            <a:r>
              <a:rPr lang="zh-TW" altLang="en-US" dirty="0" smtClean="0"/>
              <a:t>以密碼</a:t>
            </a:r>
            <a:r>
              <a:rPr lang="zh-TW" altLang="en-US" dirty="0"/>
              <a:t>學、數學、演算法及經濟模型</a:t>
            </a:r>
            <a:r>
              <a:rPr lang="zh-TW" altLang="en-US" dirty="0" smtClean="0"/>
              <a:t>所組成的貨幣機制</a:t>
            </a:r>
            <a:r>
              <a:rPr lang="en-US" altLang="zh-TW" dirty="0" smtClean="0"/>
              <a:t>:</a:t>
            </a:r>
            <a:r>
              <a:rPr lang="zh-TW" altLang="en-US" dirty="0" smtClean="0"/>
              <a:t> 比特幣、以太幣</a:t>
            </a:r>
            <a:endParaRPr lang="en-US" altLang="zh-TW" dirty="0"/>
          </a:p>
          <a:p>
            <a:r>
              <a:rPr lang="zh-TW" altLang="en-US" dirty="0" smtClean="0"/>
              <a:t>比特幣的基礎技術</a:t>
            </a:r>
            <a:r>
              <a:rPr lang="en-US" altLang="zh-TW" dirty="0" smtClean="0"/>
              <a:t>: </a:t>
            </a:r>
            <a:r>
              <a:rPr lang="zh-TW" altLang="en-US" dirty="0" smtClean="0"/>
              <a:t>區塊鏈</a:t>
            </a:r>
            <a:endParaRPr lang="en-US" altLang="zh-TW" dirty="0" smtClean="0"/>
          </a:p>
          <a:p>
            <a:r>
              <a:rPr lang="zh-TW" altLang="en-US" dirty="0"/>
              <a:t>開放</a:t>
            </a:r>
            <a:r>
              <a:rPr lang="zh-TW" altLang="en-US" dirty="0" smtClean="0"/>
              <a:t>原始碼、公開的標準，以及監控架構支持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7483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合法性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美國</a:t>
            </a:r>
            <a:r>
              <a:rPr lang="en-US" altLang="zh-TW" dirty="0" smtClean="0"/>
              <a:t>:</a:t>
            </a:r>
            <a:r>
              <a:rPr lang="zh-TW" altLang="en-US" dirty="0" smtClean="0"/>
              <a:t> 無明顯表態，持平開放態度。</a:t>
            </a:r>
            <a:endParaRPr lang="en-US" altLang="zh-TW" dirty="0" smtClean="0"/>
          </a:p>
          <a:p>
            <a:r>
              <a:rPr lang="zh-TW" altLang="en-US" dirty="0" smtClean="0"/>
              <a:t>日本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2017</a:t>
            </a:r>
            <a:r>
              <a:rPr lang="zh-TW" altLang="en-US" dirty="0" smtClean="0"/>
              <a:t>年</a:t>
            </a:r>
            <a:r>
              <a:rPr lang="en-US" altLang="zh-TW" dirty="0" smtClean="0"/>
              <a:t>4</a:t>
            </a:r>
            <a:r>
              <a:rPr lang="zh-TW" altLang="en-US" dirty="0" smtClean="0"/>
              <a:t>月，新版支付服務法承認虛擬貨幣的合法支付地位。</a:t>
            </a:r>
            <a:endParaRPr lang="en-US" altLang="zh-TW" dirty="0" smtClean="0"/>
          </a:p>
          <a:p>
            <a:r>
              <a:rPr lang="zh-TW" altLang="en-US" dirty="0" smtClean="0"/>
              <a:t>中國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2017</a:t>
            </a:r>
            <a:r>
              <a:rPr lang="zh-TW" altLang="en-US" dirty="0" smtClean="0"/>
              <a:t>年</a:t>
            </a:r>
            <a:r>
              <a:rPr lang="en-US" altLang="zh-TW" dirty="0" smtClean="0"/>
              <a:t>2</a:t>
            </a:r>
            <a:r>
              <a:rPr lang="zh-TW" altLang="en-US" dirty="0" smtClean="0"/>
              <a:t>月對比特幣進行監管機制。</a:t>
            </a:r>
            <a:endParaRPr lang="en-US" altLang="zh-TW" dirty="0" smtClean="0"/>
          </a:p>
          <a:p>
            <a:r>
              <a:rPr lang="zh-TW" altLang="en-US" dirty="0" smtClean="0"/>
              <a:t>印度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2017</a:t>
            </a:r>
            <a:r>
              <a:rPr lang="zh-TW" altLang="en-US" dirty="0" smtClean="0"/>
              <a:t>年</a:t>
            </a:r>
            <a:r>
              <a:rPr lang="en-US" altLang="zh-TW" dirty="0"/>
              <a:t>6</a:t>
            </a:r>
            <a:r>
              <a:rPr lang="zh-TW" altLang="en-US" dirty="0" smtClean="0"/>
              <a:t>月，政府委員決定監管比特幣市場。</a:t>
            </a:r>
            <a:endParaRPr lang="en-US" altLang="zh-TW" dirty="0" smtClean="0"/>
          </a:p>
          <a:p>
            <a:r>
              <a:rPr lang="zh-TW" altLang="en-US" dirty="0" smtClean="0"/>
              <a:t>澳洲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2017</a:t>
            </a:r>
            <a:r>
              <a:rPr lang="zh-TW" altLang="en-US" dirty="0" smtClean="0"/>
              <a:t>年</a:t>
            </a:r>
            <a:r>
              <a:rPr lang="en-US" altLang="zh-TW" dirty="0" smtClean="0"/>
              <a:t>7</a:t>
            </a:r>
            <a:r>
              <a:rPr lang="zh-TW" altLang="en-US" dirty="0"/>
              <a:t>月</a:t>
            </a:r>
            <a:r>
              <a:rPr lang="en-US" altLang="zh-TW" dirty="0"/>
              <a:t>1</a:t>
            </a:r>
            <a:r>
              <a:rPr lang="zh-TW" altLang="en-US" dirty="0"/>
              <a:t>日起</a:t>
            </a:r>
            <a:r>
              <a:rPr lang="zh-TW" altLang="en-US" dirty="0" smtClean="0"/>
              <a:t>，視</a:t>
            </a:r>
            <a:r>
              <a:rPr lang="zh-TW" altLang="en-US" dirty="0"/>
              <a:t>比特幣為貨幣之一，並且免除商品與服務稅（</a:t>
            </a:r>
            <a:r>
              <a:rPr lang="en-US" altLang="zh-TW" dirty="0"/>
              <a:t>GST</a:t>
            </a:r>
            <a:r>
              <a:rPr lang="zh-TW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66779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5865515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日本</a:t>
            </a:r>
            <a:r>
              <a:rPr lang="zh-TW" altLang="en-US" dirty="0"/>
              <a:t>比特幣交易所</a:t>
            </a:r>
            <a:r>
              <a:rPr lang="en-US" altLang="zh-TW" dirty="0" err="1" smtClean="0"/>
              <a:t>Bitpoint</a:t>
            </a:r>
            <a:r>
              <a:rPr lang="zh-TW" altLang="en-US" dirty="0"/>
              <a:t> </a:t>
            </a:r>
            <a:r>
              <a:rPr lang="en-US" altLang="zh-TW" dirty="0" smtClean="0"/>
              <a:t>7/5</a:t>
            </a:r>
            <a:r>
              <a:rPr lang="zh-TW" altLang="en-US" dirty="0" smtClean="0"/>
              <a:t>宣佈</a:t>
            </a:r>
            <a:r>
              <a:rPr lang="zh-TW" altLang="en-US" dirty="0"/>
              <a:t>，與支付服務的供應商</a:t>
            </a:r>
            <a:r>
              <a:rPr lang="en-US" altLang="zh-TW" dirty="0"/>
              <a:t>Nippon Pay</a:t>
            </a:r>
            <a:r>
              <a:rPr lang="zh-TW" altLang="en-US" dirty="0"/>
              <a:t>合作，為中國三大流行支付服務提供加密貨幣支付選項。有了這次合作之後，微信、支付寶和銀聯都能在這個新平臺上</a:t>
            </a:r>
            <a:r>
              <a:rPr lang="zh-TW" altLang="en-US" dirty="0">
                <a:solidFill>
                  <a:srgbClr val="FF0000"/>
                </a:solidFill>
              </a:rPr>
              <a:t>開放比特幣</a:t>
            </a:r>
            <a:r>
              <a:rPr lang="zh-TW" altLang="en-US" dirty="0"/>
              <a:t>和</a:t>
            </a:r>
            <a:r>
              <a:rPr lang="zh-TW" altLang="en-US" dirty="0">
                <a:solidFill>
                  <a:srgbClr val="FF0000"/>
                </a:solidFill>
              </a:rPr>
              <a:t>以太幣</a:t>
            </a:r>
            <a:r>
              <a:rPr lang="zh-TW" altLang="en-US" dirty="0"/>
              <a:t>（</a:t>
            </a:r>
            <a:r>
              <a:rPr lang="en-US" altLang="zh-TW" dirty="0"/>
              <a:t>ETH</a:t>
            </a:r>
            <a:r>
              <a:rPr lang="zh-TW" altLang="en-US" dirty="0"/>
              <a:t>）</a:t>
            </a:r>
            <a:r>
              <a:rPr lang="zh-TW" altLang="en-US" dirty="0">
                <a:solidFill>
                  <a:srgbClr val="FF0000"/>
                </a:solidFill>
              </a:rPr>
              <a:t>支付</a:t>
            </a:r>
            <a:r>
              <a:rPr lang="zh-TW" altLang="en-US" dirty="0"/>
              <a:t>選項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079652" y="6581001"/>
            <a:ext cx="2064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來源</a:t>
            </a:r>
            <a:r>
              <a:rPr lang="en-US" altLang="zh-TW" sz="1200" dirty="0" smtClean="0"/>
              <a:t>:https</a:t>
            </a:r>
            <a:r>
              <a:rPr lang="en-US" altLang="zh-TW" sz="1200" dirty="0"/>
              <a:t>://goo.gl/SevQaC</a:t>
            </a:r>
            <a:endParaRPr lang="zh-TW" altLang="en-US" sz="120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262" y="3429000"/>
            <a:ext cx="6096000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766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5865515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實現財務自由有時候也很簡單，比如說用 </a:t>
            </a:r>
            <a:r>
              <a:rPr lang="en-US" altLang="zh-TW" dirty="0"/>
              <a:t>3000 </a:t>
            </a:r>
            <a:r>
              <a:rPr lang="zh-TW" altLang="en-US" dirty="0"/>
              <a:t>美元買下 </a:t>
            </a:r>
            <a:r>
              <a:rPr lang="en-US" altLang="zh-TW" dirty="0"/>
              <a:t>20000 </a:t>
            </a:r>
            <a:r>
              <a:rPr lang="zh-TW" altLang="en-US" dirty="0"/>
              <a:t>比特幣。現在這位「史密斯」先生早已辭掉了矽谷的工作，開始長達 </a:t>
            </a:r>
            <a:r>
              <a:rPr lang="en-US" altLang="zh-TW" dirty="0"/>
              <a:t>4 </a:t>
            </a:r>
            <a:r>
              <a:rPr lang="zh-TW" altLang="en-US" dirty="0"/>
              <a:t>年的環遊世界。這是他的故事。</a:t>
            </a:r>
          </a:p>
        </p:txBody>
      </p:sp>
      <p:sp>
        <p:nvSpPr>
          <p:cNvPr id="4" name="矩形 3"/>
          <p:cNvSpPr/>
          <p:nvPr/>
        </p:nvSpPr>
        <p:spPr>
          <a:xfrm>
            <a:off x="4572000" y="6581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zh-TW" altLang="en-US" sz="1200" dirty="0"/>
              <a:t>來源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</a:t>
            </a:r>
            <a:r>
              <a:rPr lang="en-US" altLang="zh-TW" sz="1200" dirty="0" smtClean="0"/>
              <a:t>https</a:t>
            </a:r>
            <a:r>
              <a:rPr lang="en-US" altLang="zh-TW" sz="1200" dirty="0"/>
              <a:t>://goo.gl/RmPwEM</a:t>
            </a:r>
            <a:endParaRPr lang="zh-TW" altLang="en-US" sz="1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414"/>
          <a:stretch/>
        </p:blipFill>
        <p:spPr bwMode="auto">
          <a:xfrm>
            <a:off x="1331640" y="2348880"/>
            <a:ext cx="6048672" cy="3175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792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5793507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商周財富網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3</a:t>
            </a:r>
            <a:r>
              <a:rPr lang="zh-TW" altLang="en-US" dirty="0" smtClean="0"/>
              <a:t>個</a:t>
            </a:r>
            <a:r>
              <a:rPr lang="zh-TW" altLang="en-US" dirty="0"/>
              <a:t>月漲</a:t>
            </a:r>
            <a:r>
              <a:rPr lang="en-US" altLang="zh-TW" dirty="0"/>
              <a:t>300%</a:t>
            </a:r>
            <a:r>
              <a:rPr lang="zh-TW" altLang="en-US" dirty="0"/>
              <a:t>又暴跌！買比特幣要當成「買●●」，挪</a:t>
            </a:r>
            <a:r>
              <a:rPr lang="en-US" altLang="zh-TW" dirty="0"/>
              <a:t>0.5%</a:t>
            </a:r>
            <a:r>
              <a:rPr lang="zh-TW" altLang="en-US" dirty="0"/>
              <a:t>資金投資就好</a:t>
            </a:r>
          </a:p>
        </p:txBody>
      </p:sp>
      <p:sp>
        <p:nvSpPr>
          <p:cNvPr id="4" name="矩形 3"/>
          <p:cNvSpPr/>
          <p:nvPr/>
        </p:nvSpPr>
        <p:spPr>
          <a:xfrm>
            <a:off x="7156918" y="6581000"/>
            <a:ext cx="20896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來源</a:t>
            </a:r>
            <a:r>
              <a:rPr lang="en-US" altLang="zh-TW" sz="1200" dirty="0" smtClean="0"/>
              <a:t>:</a:t>
            </a:r>
            <a:r>
              <a:rPr lang="en-US" altLang="zh-TW" sz="1200" dirty="0"/>
              <a:t>https://goo.gl/2M4GuL</a:t>
            </a:r>
            <a:endParaRPr lang="zh-TW" altLang="en-US" sz="12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700807"/>
            <a:ext cx="5934075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383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數位金融工作分享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844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相關圖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423"/>
            <a:ext cx="9144000" cy="686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4427984" y="441471"/>
            <a:ext cx="3390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</a:rPr>
              <a:t>大公司</a:t>
            </a:r>
            <a:r>
              <a:rPr lang="en-US" altLang="zh-TW" sz="3600" dirty="0" smtClean="0">
                <a:solidFill>
                  <a:srgbClr val="FF0000"/>
                </a:solidFill>
              </a:rPr>
              <a:t>?</a:t>
            </a:r>
            <a:r>
              <a:rPr lang="zh-TW" altLang="en-US" sz="3600" dirty="0" smtClean="0">
                <a:solidFill>
                  <a:srgbClr val="FF0000"/>
                </a:solidFill>
              </a:rPr>
              <a:t>小公司</a:t>
            </a:r>
            <a:r>
              <a:rPr lang="en-US" altLang="zh-TW" sz="3600" dirty="0" smtClean="0">
                <a:solidFill>
                  <a:srgbClr val="FF0000"/>
                </a:solidFill>
              </a:rPr>
              <a:t>?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817996" y="3294753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</a:rPr>
              <a:t>夢想</a:t>
            </a:r>
            <a:r>
              <a:rPr lang="en-US" altLang="zh-TW" sz="3600" dirty="0" smtClean="0">
                <a:solidFill>
                  <a:srgbClr val="FF0000"/>
                </a:solidFill>
              </a:rPr>
              <a:t>?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0" y="1916832"/>
            <a:ext cx="864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</a:rPr>
              <a:t>錢</a:t>
            </a:r>
            <a:r>
              <a:rPr lang="en-US" altLang="zh-TW" sz="3600" dirty="0" smtClean="0">
                <a:solidFill>
                  <a:srgbClr val="FF0000"/>
                </a:solidFill>
              </a:rPr>
              <a:t>?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74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423"/>
            <a:ext cx="9144000" cy="686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5580112" y="40466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</a:rPr>
              <a:t>期貨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884368" y="198884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rgbClr val="FF0000"/>
                </a:solidFill>
              </a:rPr>
              <a:t>股票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07504" y="191683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</a:rPr>
              <a:t>基金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24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228" y="1484784"/>
            <a:ext cx="4677544" cy="5176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心中尚未崩壞的地方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899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貼心小叮嚀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小人物大投資，多元化你的投資標的</a:t>
            </a:r>
            <a:endParaRPr lang="en-US" altLang="zh-TW" dirty="0" smtClean="0"/>
          </a:p>
        </p:txBody>
      </p:sp>
      <p:pic>
        <p:nvPicPr>
          <p:cNvPr id="9218" name="Picture 2" descr="D:\OneDrive\圖片\螢幕擷取畫面\2017-08-18 (4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04864"/>
            <a:ext cx="6768752" cy="423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7492173" y="2704108"/>
            <a:ext cx="755576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4000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7492173" y="4505895"/>
            <a:ext cx="755576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2000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7492173" y="5944468"/>
            <a:ext cx="755576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400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3690156" y="6443712"/>
            <a:ext cx="755576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2017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899592" y="3747600"/>
            <a:ext cx="62796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899592" y="2852936"/>
            <a:ext cx="62796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899592" y="5554800"/>
            <a:ext cx="62646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899592" y="6093296"/>
            <a:ext cx="62646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圓角矩形 15"/>
          <p:cNvSpPr/>
          <p:nvPr/>
        </p:nvSpPr>
        <p:spPr>
          <a:xfrm>
            <a:off x="7492173" y="5405972"/>
            <a:ext cx="755576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1000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7548072" y="2197425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USD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613301" y="64174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年份</a:t>
            </a:r>
            <a:endParaRPr lang="zh-TW" altLang="en-US" dirty="0"/>
          </a:p>
        </p:txBody>
      </p:sp>
      <p:cxnSp>
        <p:nvCxnSpPr>
          <p:cNvPr id="19" name="直線接點 18"/>
          <p:cNvCxnSpPr/>
          <p:nvPr/>
        </p:nvCxnSpPr>
        <p:spPr>
          <a:xfrm>
            <a:off x="899592" y="4653136"/>
            <a:ext cx="62646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圓角矩形 19"/>
          <p:cNvSpPr/>
          <p:nvPr/>
        </p:nvSpPr>
        <p:spPr>
          <a:xfrm>
            <a:off x="7480626" y="3598772"/>
            <a:ext cx="755576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3000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340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貼心小叮嚀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827584" y="1458937"/>
            <a:ext cx="3384376" cy="3770263"/>
            <a:chOff x="683568" y="3116832"/>
            <a:chExt cx="3384376" cy="3770263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3429000"/>
              <a:ext cx="3384376" cy="3019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文字方塊 4"/>
            <p:cNvSpPr txBox="1"/>
            <p:nvPr/>
          </p:nvSpPr>
          <p:spPr>
            <a:xfrm>
              <a:off x="1547664" y="3116832"/>
              <a:ext cx="2016224" cy="377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3900" dirty="0" smtClean="0">
                  <a:solidFill>
                    <a:srgbClr val="FF0000"/>
                  </a:solidFill>
                </a:rPr>
                <a:t>X</a:t>
              </a:r>
              <a:endParaRPr lang="zh-TW" altLang="en-US" sz="239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5580112" y="1268760"/>
            <a:ext cx="2736304" cy="3770263"/>
            <a:chOff x="5580112" y="2971105"/>
            <a:chExt cx="2736304" cy="3770263"/>
          </a:xfrm>
        </p:grpSpPr>
        <p:pic>
          <p:nvPicPr>
            <p:cNvPr id="10242" name="Picture 2" descr="「星巴克」的圖片搜尋結果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3482240"/>
              <a:ext cx="2736304" cy="2736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文字方塊 6"/>
            <p:cNvSpPr txBox="1"/>
            <p:nvPr/>
          </p:nvSpPr>
          <p:spPr>
            <a:xfrm>
              <a:off x="5940152" y="2971105"/>
              <a:ext cx="2016224" cy="377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3900" dirty="0" smtClean="0">
                  <a:solidFill>
                    <a:srgbClr val="FF0000"/>
                  </a:solidFill>
                </a:rPr>
                <a:t>X</a:t>
              </a:r>
              <a:endParaRPr lang="zh-TW" altLang="en-US" sz="239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036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貼心小叮嚀</a:t>
            </a:r>
          </a:p>
        </p:txBody>
      </p:sp>
      <p:pic>
        <p:nvPicPr>
          <p:cNvPr id="4" name="Picture 2" descr="「maicoin」的圖片搜尋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9" t="9630" r="4899" b="9260"/>
          <a:stretch/>
        </p:blipFill>
        <p:spPr bwMode="auto">
          <a:xfrm>
            <a:off x="3415459" y="2708920"/>
            <a:ext cx="2371851" cy="220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橢圓 4"/>
          <p:cNvSpPr/>
          <p:nvPr/>
        </p:nvSpPr>
        <p:spPr>
          <a:xfrm>
            <a:off x="3707904" y="2996952"/>
            <a:ext cx="1728192" cy="1728192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451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有獎徵答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204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420888"/>
            <a:ext cx="1656184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「maicoin」的圖片搜尋結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9" t="9630" r="4899" b="9260"/>
          <a:stretch/>
        </p:blipFill>
        <p:spPr bwMode="auto">
          <a:xfrm>
            <a:off x="3599892" y="2420888"/>
            <a:ext cx="1944216" cy="180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420888"/>
            <a:ext cx="1529427" cy="175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49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report">
      <a:majorFont>
        <a:latin typeface="Tahoma"/>
        <a:ea typeface="微軟正黑體"/>
        <a:cs typeface=""/>
      </a:majorFont>
      <a:minorFont>
        <a:latin typeface="Tahoma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3095</TotalTime>
  <Words>3001</Words>
  <Application>Microsoft Macintosh PowerPoint</Application>
  <PresentationFormat>On-screen Show (4:3)</PresentationFormat>
  <Paragraphs>489</Paragraphs>
  <Slides>95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1" baseType="lpstr">
      <vt:lpstr>Arial</vt:lpstr>
      <vt:lpstr>Calibri</vt:lpstr>
      <vt:lpstr>Tahoma</vt:lpstr>
      <vt:lpstr>微軟正黑體</vt:lpstr>
      <vt:lpstr>新細明體</vt:lpstr>
      <vt:lpstr>Office 佈景主題</vt:lpstr>
      <vt:lpstr>講師-Edwin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回到2013年</vt:lpstr>
      <vt:lpstr>PowerPoint Presentation</vt:lpstr>
      <vt:lpstr>PowerPoint Presentation</vt:lpstr>
      <vt:lpstr>PowerPoint Presentation</vt:lpstr>
      <vt:lpstr>PowerPoint Presentation</vt:lpstr>
      <vt:lpstr>獲利檢視…</vt:lpstr>
      <vt:lpstr>近三年走勢，週線</vt:lpstr>
      <vt:lpstr>2013-&gt;2017，成長60倍!!</vt:lpstr>
      <vt:lpstr>Bitcoin 與定存獲利比較</vt:lpstr>
      <vt:lpstr>What the fuck?</vt:lpstr>
      <vt:lpstr>沒跟到這一波?</vt:lpstr>
      <vt:lpstr>Bitcoin Pizza Day</vt:lpstr>
      <vt:lpstr>現今價值: 10000*4200(USD)</vt:lpstr>
      <vt:lpstr>Bitcoin Pizza Day</vt:lpstr>
      <vt:lpstr>What the fuck?</vt:lpstr>
      <vt:lpstr>比特幣現在能買什麼?</vt:lpstr>
      <vt:lpstr>PowerPoint Presentation</vt:lpstr>
      <vt:lpstr>如何獲得比特幣? </vt:lpstr>
      <vt:lpstr>交易所買賣</vt:lpstr>
      <vt:lpstr>購買比特幣方法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自己的錢，自己賺，挖礦去</vt:lpstr>
      <vt:lpstr>PowerPoint Presentation</vt:lpstr>
      <vt:lpstr>組一台可挖礦的主機</vt:lpstr>
      <vt:lpstr>組一台可挖礦的主機</vt:lpstr>
      <vt:lpstr>PowerPoint Presentation</vt:lpstr>
      <vt:lpstr>但還是沒你想的這麼簡單</vt:lpstr>
      <vt:lpstr>PowerPoint Presentation</vt:lpstr>
      <vt:lpstr>What the fuck?</vt:lpstr>
      <vt:lpstr>PowerPoint Presentation</vt:lpstr>
      <vt:lpstr>接收比特幣</vt:lpstr>
      <vt:lpstr>PowerPoint Presentation</vt:lpstr>
      <vt:lpstr>PowerPoint Presentation</vt:lpstr>
      <vt:lpstr>講了那麼多，比特幣是什麼</vt:lpstr>
      <vt:lpstr>PowerPoint Presentation</vt:lpstr>
      <vt:lpstr>中央機構</vt:lpstr>
      <vt:lpstr>點對點支付網路</vt:lpstr>
      <vt:lpstr>創始人: Satoshi Nakamoto(中本聰)</vt:lpstr>
      <vt:lpstr>創始人: Satoshi Nakamoto(中本聰)</vt:lpstr>
      <vt:lpstr>比特幣的交易運作原理</vt:lpstr>
      <vt:lpstr>傳統的交易方式</vt:lpstr>
      <vt:lpstr>交易情境圖</vt:lpstr>
      <vt:lpstr>交易情境圖</vt:lpstr>
      <vt:lpstr>比特幣地址</vt:lpstr>
      <vt:lpstr>準備轉出比特幣</vt:lpstr>
      <vt:lpstr>發送一筆比特幣交易</vt:lpstr>
      <vt:lpstr>交易情境圖</vt:lpstr>
      <vt:lpstr>帳本</vt:lpstr>
      <vt:lpstr>礦工</vt:lpstr>
      <vt:lpstr>帳本編號生成器</vt:lpstr>
      <vt:lpstr>礦工的一生</vt:lpstr>
      <vt:lpstr>帳本之間是有關連的!</vt:lpstr>
      <vt:lpstr>交易情境圖</vt:lpstr>
      <vt:lpstr>確認完成交易</vt:lpstr>
      <vt:lpstr>貼心小叮嚀-比特幣</vt:lpstr>
      <vt:lpstr>區塊鏈(Block chain)</vt:lpstr>
      <vt:lpstr>區塊鏈(Block chain)</vt:lpstr>
      <vt:lpstr>區塊鏈運作流程</vt:lpstr>
      <vt:lpstr>區塊鏈的特色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區塊鏈平台</vt:lpstr>
      <vt:lpstr>PowerPoint Presentation</vt:lpstr>
      <vt:lpstr>PowerPoint Presentation</vt:lpstr>
      <vt:lpstr>能用區塊鏈做什麼?</vt:lpstr>
      <vt:lpstr>交易資產</vt:lpstr>
      <vt:lpstr>PowerPoint Presentation</vt:lpstr>
      <vt:lpstr>PowerPoint Presentation</vt:lpstr>
      <vt:lpstr>貼心小叮寧-區塊鏈</vt:lpstr>
      <vt:lpstr>數位貨幣的未來</vt:lpstr>
      <vt:lpstr>合法性</vt:lpstr>
      <vt:lpstr>PowerPoint Presentation</vt:lpstr>
      <vt:lpstr>PowerPoint Presentation</vt:lpstr>
      <vt:lpstr>PowerPoint Presentation</vt:lpstr>
      <vt:lpstr>數位金融工作分享</vt:lpstr>
      <vt:lpstr>PowerPoint Presentation</vt:lpstr>
      <vt:lpstr>心中尚未崩壞的地方</vt:lpstr>
      <vt:lpstr>貼心小叮嚀</vt:lpstr>
      <vt:lpstr>貼心小叮嚀</vt:lpstr>
      <vt:lpstr>貼心小叮嚀</vt:lpstr>
      <vt:lpstr>有獎徵答</vt:lpstr>
      <vt:lpstr>PowerPoint Presentation</vt:lpstr>
    </vt:vector>
  </TitlesOfParts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謝宏濤</dc:creator>
  <cp:lastModifiedBy>Microsoft Office User</cp:lastModifiedBy>
  <cp:revision>470</cp:revision>
  <dcterms:created xsi:type="dcterms:W3CDTF">2017-06-28T15:05:35Z</dcterms:created>
  <dcterms:modified xsi:type="dcterms:W3CDTF">2017-08-18T06:51:41Z</dcterms:modified>
</cp:coreProperties>
</file>